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1" r:id="rId1"/>
    <p:sldMasterId id="2147483712" r:id="rId2"/>
  </p:sldMasterIdLst>
  <p:notesMasterIdLst>
    <p:notesMasterId r:id="rId78"/>
  </p:notesMasterIdLst>
  <p:sldIdLst>
    <p:sldId id="256" r:id="rId3"/>
    <p:sldId id="293" r:id="rId4"/>
    <p:sldId id="376" r:id="rId5"/>
    <p:sldId id="296" r:id="rId6"/>
    <p:sldId id="388" r:id="rId7"/>
    <p:sldId id="294" r:id="rId8"/>
    <p:sldId id="367" r:id="rId9"/>
    <p:sldId id="389" r:id="rId10"/>
    <p:sldId id="390" r:id="rId11"/>
    <p:sldId id="392" r:id="rId12"/>
    <p:sldId id="391" r:id="rId13"/>
    <p:sldId id="377" r:id="rId14"/>
    <p:sldId id="393" r:id="rId15"/>
    <p:sldId id="378" r:id="rId16"/>
    <p:sldId id="394" r:id="rId17"/>
    <p:sldId id="368" r:id="rId18"/>
    <p:sldId id="379" r:id="rId19"/>
    <p:sldId id="369" r:id="rId20"/>
    <p:sldId id="370" r:id="rId21"/>
    <p:sldId id="299" r:id="rId22"/>
    <p:sldId id="395" r:id="rId23"/>
    <p:sldId id="323" r:id="rId24"/>
    <p:sldId id="314" r:id="rId25"/>
    <p:sldId id="396" r:id="rId26"/>
    <p:sldId id="397" r:id="rId27"/>
    <p:sldId id="398" r:id="rId28"/>
    <p:sldId id="332" r:id="rId29"/>
    <p:sldId id="382" r:id="rId30"/>
    <p:sldId id="399" r:id="rId31"/>
    <p:sldId id="400" r:id="rId32"/>
    <p:sldId id="401" r:id="rId33"/>
    <p:sldId id="402" r:id="rId34"/>
    <p:sldId id="338" r:id="rId35"/>
    <p:sldId id="403" r:id="rId36"/>
    <p:sldId id="349" r:id="rId37"/>
    <p:sldId id="404" r:id="rId38"/>
    <p:sldId id="374" r:id="rId39"/>
    <p:sldId id="411" r:id="rId40"/>
    <p:sldId id="405" r:id="rId41"/>
    <p:sldId id="386" r:id="rId42"/>
    <p:sldId id="387" r:id="rId43"/>
    <p:sldId id="406" r:id="rId44"/>
    <p:sldId id="407" r:id="rId45"/>
    <p:sldId id="408" r:id="rId46"/>
    <p:sldId id="409" r:id="rId47"/>
    <p:sldId id="410" r:id="rId48"/>
    <p:sldId id="412" r:id="rId49"/>
    <p:sldId id="413" r:id="rId50"/>
    <p:sldId id="414" r:id="rId51"/>
    <p:sldId id="415" r:id="rId52"/>
    <p:sldId id="416" r:id="rId53"/>
    <p:sldId id="417" r:id="rId54"/>
    <p:sldId id="418" r:id="rId55"/>
    <p:sldId id="419" r:id="rId56"/>
    <p:sldId id="420" r:id="rId57"/>
    <p:sldId id="421" r:id="rId58"/>
    <p:sldId id="422" r:id="rId59"/>
    <p:sldId id="423" r:id="rId60"/>
    <p:sldId id="424" r:id="rId61"/>
    <p:sldId id="425" r:id="rId62"/>
    <p:sldId id="426" r:id="rId63"/>
    <p:sldId id="427" r:id="rId64"/>
    <p:sldId id="428" r:id="rId65"/>
    <p:sldId id="429" r:id="rId66"/>
    <p:sldId id="430" r:id="rId67"/>
    <p:sldId id="431" r:id="rId68"/>
    <p:sldId id="433" r:id="rId69"/>
    <p:sldId id="434" r:id="rId70"/>
    <p:sldId id="435" r:id="rId71"/>
    <p:sldId id="436" r:id="rId72"/>
    <p:sldId id="437" r:id="rId73"/>
    <p:sldId id="438" r:id="rId74"/>
    <p:sldId id="439" r:id="rId75"/>
    <p:sldId id="440" r:id="rId76"/>
    <p:sldId id="43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78523" autoAdjust="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0EC69923-D795-49CA-8E05-5C373AC8174C}" type="datetimeFigureOut">
              <a:rPr lang="en-IL" smtClean="0"/>
              <a:t>14/02/2019</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B16C6BF-A54F-404C-83A7-A6706D9CC5BB}" type="slidenum">
              <a:rPr lang="en-IL" smtClean="0"/>
              <a:t>‹#›</a:t>
            </a:fld>
            <a:endParaRPr lang="en-IL"/>
          </a:p>
        </p:txBody>
      </p:sp>
    </p:spTree>
    <p:extLst>
      <p:ext uri="{BB962C8B-B14F-4D97-AF65-F5344CB8AC3E}">
        <p14:creationId xmlns:p14="http://schemas.microsoft.com/office/powerpoint/2010/main" val="267375129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90545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230981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177715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45682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1343785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73487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691992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BA9EFF8-6D17-4FDF-9D13-D9A336FACD33}" type="datetimeFigureOut">
              <a:rPr lang="en-IL" smtClean="0"/>
              <a:t>14/02/2019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824260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CBA9EFF8-6D17-4FDF-9D13-D9A336FACD33}" type="datetimeFigureOut">
              <a:rPr lang="en-IL" smtClean="0"/>
              <a:t>14/02/2019</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E4DE6994-5D32-4F99-A675-F18AC8D65970}"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935170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A9EFF8-6D17-4FDF-9D13-D9A336FACD33}" type="datetimeFigureOut">
              <a:rPr lang="en-IL" smtClean="0"/>
              <a:t>14/02/2019</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E4DE6994-5D32-4F99-A675-F18AC8D65970}" type="slidenum">
              <a:rPr lang="en-IL" smtClean="0"/>
              <a:t>‹#›</a:t>
            </a:fld>
            <a:endParaRPr lang="en-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396824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9EFF8-6D17-4FDF-9D13-D9A336FACD33}" type="datetimeFigureOut">
              <a:rPr lang="en-IL" smtClean="0"/>
              <a:t>14/02/2019</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169948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175928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14/02/2019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536080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14/02/2019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383443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42077747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16166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CBA9EFF8-6D17-4FDF-9D13-D9A336FACD33}" type="datetimeFigureOut">
              <a:rPr lang="en-IL" smtClean="0"/>
              <a:t>14/02/2019</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12838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BA9EFF8-6D17-4FDF-9D13-D9A336FACD33}" type="datetimeFigureOut">
              <a:rPr lang="en-IL" smtClean="0"/>
              <a:t>14/02/2019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5430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CBA9EFF8-6D17-4FDF-9D13-D9A336FACD33}" type="datetimeFigureOut">
              <a:rPr lang="en-IL" smtClean="0"/>
              <a:t>14/02/2019</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E4DE6994-5D32-4F99-A675-F18AC8D65970}"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63804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A9EFF8-6D17-4FDF-9D13-D9A336FACD33}" type="datetimeFigureOut">
              <a:rPr lang="en-IL" smtClean="0"/>
              <a:t>14/02/2019</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E4DE6994-5D32-4F99-A675-F18AC8D65970}" type="slidenum">
              <a:rPr lang="en-IL" smtClean="0"/>
              <a:t>‹#›</a:t>
            </a:fld>
            <a:endParaRPr lang="en-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356175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A9EFF8-6D17-4FDF-9D13-D9A336FACD33}" type="datetimeFigureOut">
              <a:rPr lang="en-IL" smtClean="0"/>
              <a:t>14/02/2019</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155554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14/02/2019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244693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BA9EFF8-6D17-4FDF-9D13-D9A336FACD33}" type="datetimeFigureOut">
              <a:rPr lang="en-IL" smtClean="0"/>
              <a:t>14/02/2019</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E4DE6994-5D32-4F99-A675-F18AC8D65970}" type="slidenum">
              <a:rPr lang="en-IL" smtClean="0"/>
              <a:t>‹#›</a:t>
            </a:fld>
            <a:endParaRPr lang="en-IL"/>
          </a:p>
        </p:txBody>
      </p:sp>
    </p:spTree>
    <p:extLst>
      <p:ext uri="{BB962C8B-B14F-4D97-AF65-F5344CB8AC3E}">
        <p14:creationId xmlns:p14="http://schemas.microsoft.com/office/powerpoint/2010/main" val="395518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BA9EFF8-6D17-4FDF-9D13-D9A336FACD33}" type="datetimeFigureOut">
              <a:rPr lang="en-IL" smtClean="0"/>
              <a:t>14/02/2019</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E4DE6994-5D32-4F99-A675-F18AC8D65970}" type="slidenum">
              <a:rPr lang="en-IL" smtClean="0"/>
              <a:t>‹#›</a:t>
            </a:fld>
            <a:endParaRPr lang="en-IL"/>
          </a:p>
        </p:txBody>
      </p:sp>
    </p:spTree>
    <p:extLst>
      <p:ext uri="{BB962C8B-B14F-4D97-AF65-F5344CB8AC3E}">
        <p14:creationId xmlns:p14="http://schemas.microsoft.com/office/powerpoint/2010/main" val="212923281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BA9EFF8-6D17-4FDF-9D13-D9A336FACD33}" type="datetimeFigureOut">
              <a:rPr lang="en-IL" smtClean="0"/>
              <a:t>14/02/2019</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E4DE6994-5D32-4F99-A675-F18AC8D65970}" type="slidenum">
              <a:rPr lang="en-IL" smtClean="0"/>
              <a:t>‹#›</a:t>
            </a:fld>
            <a:endParaRPr lang="en-IL"/>
          </a:p>
        </p:txBody>
      </p:sp>
    </p:spTree>
    <p:extLst>
      <p:ext uri="{BB962C8B-B14F-4D97-AF65-F5344CB8AC3E}">
        <p14:creationId xmlns:p14="http://schemas.microsoft.com/office/powerpoint/2010/main" val="210002490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4.xml"/><Relationship Id="rId5" Type="http://schemas.openxmlformats.org/officeDocument/2006/relationships/image" Target="../media/image2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hyperlink" Target="BoostingExample.xlsx" TargetMode="Externa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179207-2EE7-4F04-AA4C-93E41AA2C155}"/>
              </a:ext>
            </a:extLst>
          </p:cNvPr>
          <p:cNvSpPr>
            <a:spLocks noGrp="1"/>
          </p:cNvSpPr>
          <p:nvPr>
            <p:ph type="ctrTitle"/>
          </p:nvPr>
        </p:nvSpPr>
        <p:spPr/>
        <p:txBody>
          <a:bodyPr>
            <a:normAutofit/>
          </a:bodyPr>
          <a:lstStyle/>
          <a:p>
            <a:r>
              <a:rPr lang="en-US" sz="4800" b="1" dirty="0">
                <a:solidFill>
                  <a:schemeClr val="tx1">
                    <a:lumMod val="50000"/>
                    <a:lumOff val="50000"/>
                  </a:schemeClr>
                </a:solidFill>
              </a:rPr>
              <a:t>Supervised learning:</a:t>
            </a:r>
            <a:br>
              <a:rPr lang="en-US" sz="4800" b="1" dirty="0">
                <a:solidFill>
                  <a:schemeClr val="tx1">
                    <a:lumMod val="50000"/>
                    <a:lumOff val="50000"/>
                  </a:schemeClr>
                </a:solidFill>
              </a:rPr>
            </a:br>
            <a:r>
              <a:rPr lang="en-US" sz="4800" dirty="0">
                <a:solidFill>
                  <a:schemeClr val="tx1">
                    <a:lumMod val="50000"/>
                    <a:lumOff val="50000"/>
                  </a:schemeClr>
                </a:solidFill>
              </a:rPr>
              <a:t>Part II</a:t>
            </a:r>
            <a:endParaRPr lang="en-IL" sz="4800" dirty="0">
              <a:solidFill>
                <a:schemeClr val="tx1">
                  <a:lumMod val="50000"/>
                  <a:lumOff val="50000"/>
                </a:schemeClr>
              </a:solidFill>
            </a:endParaRPr>
          </a:p>
        </p:txBody>
      </p:sp>
    </p:spTree>
    <p:extLst>
      <p:ext uri="{BB962C8B-B14F-4D97-AF65-F5344CB8AC3E}">
        <p14:creationId xmlns:p14="http://schemas.microsoft.com/office/powerpoint/2010/main" val="121995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10000"/>
                  </a:lnSpc>
                  <a:buNone/>
                </a:pPr>
                <a14:m>
                  <m:oMathPara xmlns:m="http://schemas.openxmlformats.org/officeDocument/2006/math">
                    <m:oMathParaPr>
                      <m:jc m:val="centerGroup"/>
                    </m:oMathParaPr>
                    <m:oMath xmlns:m="http://schemas.openxmlformats.org/officeDocument/2006/math">
                      <m:r>
                        <a:rPr lang="en-US" sz="2000" i="1" smtClean="0">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d>
                      <m:r>
                        <a:rPr lang="en-US" sz="2000" i="1">
                          <a:solidFill>
                            <a:schemeClr val="bg1">
                              <a:lumMod val="50000"/>
                            </a:schemeClr>
                          </a:solidFill>
                          <a:latin typeface="Cambria Math" panose="02040503050406030204" pitchFamily="18" charset="0"/>
                        </a:rPr>
                        <m:t>=</m:t>
                      </m:r>
                    </m:oMath>
                  </m:oMathPara>
                </a14:m>
                <a:endParaRPr lang="en-US" sz="2000" i="1" dirty="0">
                  <a:solidFill>
                    <a:schemeClr val="bg1">
                      <a:lumMod val="50000"/>
                    </a:schemeClr>
                  </a:solidFill>
                  <a:latin typeface="+mj-lt"/>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sz="2000" i="1">
                          <a:solidFill>
                            <a:schemeClr val="bg1">
                              <a:lumMod val="50000"/>
                            </a:schemeClr>
                          </a:solidFill>
                          <a:latin typeface="Cambria Math" panose="02040503050406030204" pitchFamily="18" charset="0"/>
                        </a:rPr>
                        <m:t>=</m:t>
                      </m:r>
                      <m:f>
                        <m:fPr>
                          <m:ctrlPr>
                            <a:rPr lang="en-US" sz="2000" i="1">
                              <a:solidFill>
                                <a:schemeClr val="bg1">
                                  <a:lumMod val="50000"/>
                                </a:schemeClr>
                              </a:solidFill>
                              <a:latin typeface="Cambria Math" panose="02040503050406030204" pitchFamily="18" charset="0"/>
                            </a:rPr>
                          </m:ctrlPr>
                        </m:fPr>
                        <m:num>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num>
                        <m:den>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d>
                        </m:den>
                      </m:f>
                    </m:oMath>
                  </m:oMathPara>
                </a14:m>
                <a:endParaRPr lang="en-US" dirty="0">
                  <a:solidFill>
                    <a:schemeClr val="bg1">
                      <a:lumMod val="50000"/>
                    </a:schemeClr>
                  </a:solidFill>
                  <a:latin typeface="+mj-lt"/>
                </a:endParaRPr>
              </a:p>
              <a:p>
                <a:pPr marL="0" indent="0">
                  <a:lnSpc>
                    <a:spcPct val="110000"/>
                  </a:lnSpc>
                  <a:buNone/>
                </a:pPr>
                <a:endParaRPr lang="en-US" dirty="0">
                  <a:solidFill>
                    <a:schemeClr val="bg1">
                      <a:lumMod val="50000"/>
                    </a:schemeClr>
                  </a:solidFill>
                  <a:latin typeface="+mj-lt"/>
                </a:endParaRPr>
              </a:p>
              <a:p>
                <a:pPr marL="0" indent="0">
                  <a:lnSpc>
                    <a:spcPct val="110000"/>
                  </a:lnSpc>
                  <a:buNone/>
                </a:pPr>
                <a:r>
                  <a:rPr lang="en-US" dirty="0">
                    <a:solidFill>
                      <a:schemeClr val="bg1">
                        <a:lumMod val="50000"/>
                      </a:schemeClr>
                    </a:solidFill>
                    <a:latin typeface="+mj-lt"/>
                  </a:rPr>
                  <a:t>Notice that we only need to compute the enumerator. The denominator is identical for all the values of Y, and can be induced.</a:t>
                </a:r>
              </a:p>
              <a:p>
                <a:pPr marL="0" indent="0">
                  <a:lnSpc>
                    <a:spcPct val="150000"/>
                  </a:lnSpc>
                  <a:spcBef>
                    <a:spcPct val="20000"/>
                  </a:spcBef>
                  <a:buNone/>
                </a:pPr>
                <a:endParaRPr lang="en-US" dirty="0">
                  <a:solidFill>
                    <a:schemeClr val="bg1">
                      <a:lumMod val="50000"/>
                    </a:schemeClr>
                  </a:solidFill>
                  <a:latin typeface="+mj-lt"/>
                  <a:ea typeface="Arial"/>
                  <a:cs typeface="Arial"/>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1217" r="-1275"/>
                </a:stretch>
              </a:blipFill>
            </p:spPr>
            <p:txBody>
              <a:bodyPr/>
              <a:lstStyle/>
              <a:p>
                <a:r>
                  <a:rPr lang="en-IL">
                    <a:noFill/>
                  </a:rPr>
                  <a:t> </a:t>
                </a:r>
              </a:p>
            </p:txBody>
          </p:sp>
        </mc:Fallback>
      </mc:AlternateContent>
    </p:spTree>
    <p:extLst>
      <p:ext uri="{BB962C8B-B14F-4D97-AF65-F5344CB8AC3E}">
        <p14:creationId xmlns:p14="http://schemas.microsoft.com/office/powerpoint/2010/main" val="2558271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10000"/>
                  </a:lnSpc>
                  <a:buNone/>
                </a:pPr>
                <a:r>
                  <a:rPr lang="en-US" dirty="0">
                    <a:solidFill>
                      <a:schemeClr val="bg1">
                        <a:lumMod val="50000"/>
                      </a:schemeClr>
                    </a:solidFill>
                    <a:latin typeface="+mj-lt"/>
                  </a:rPr>
                  <a:t>This naïve assumption rarely holds, but we sometimes assume it anyway, in order to obtain trackable computation.</a:t>
                </a:r>
              </a:p>
              <a:p>
                <a:pPr marL="0" indent="0">
                  <a:lnSpc>
                    <a:spcPct val="110000"/>
                  </a:lnSpc>
                  <a:buNone/>
                </a:pPr>
                <a:r>
                  <a:rPr lang="en-US" dirty="0">
                    <a:solidFill>
                      <a:schemeClr val="bg1">
                        <a:lumMod val="50000"/>
                      </a:schemeClr>
                    </a:solidFill>
                    <a:latin typeface="+mj-lt"/>
                  </a:rPr>
                  <a:t>There are few possible ways to assess </a:t>
                </a:r>
                <a14:m>
                  <m:oMath xmlns:m="http://schemas.openxmlformats.org/officeDocument/2006/math">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𝑋</m:t>
                            </m:r>
                          </m:e>
                          <m:sub>
                            <m:r>
                              <a:rPr lang="en-US" b="0" i="1" smtClean="0">
                                <a:solidFill>
                                  <a:schemeClr val="bg1">
                                    <a:lumMod val="50000"/>
                                  </a:schemeClr>
                                </a:solidFill>
                                <a:latin typeface="Cambria Math" panose="02040503050406030204" pitchFamily="18" charset="0"/>
                              </a:rPr>
                              <m:t>𝑖</m:t>
                            </m:r>
                          </m:sub>
                        </m:sSub>
                        <m:r>
                          <a:rPr lang="en-US"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𝑥</m:t>
                            </m:r>
                          </m:e>
                          <m:sub>
                            <m:r>
                              <a:rPr lang="en-US" b="0" i="1" smtClean="0">
                                <a:solidFill>
                                  <a:schemeClr val="bg1">
                                    <a:lumMod val="50000"/>
                                  </a:schemeClr>
                                </a:solidFill>
                                <a:latin typeface="Cambria Math" panose="02040503050406030204" pitchFamily="18" charset="0"/>
                              </a:rPr>
                              <m:t>𝑖</m:t>
                            </m:r>
                          </m:sub>
                        </m:sSub>
                      </m:e>
                      <m:e>
                        <m:r>
                          <a:rPr lang="en-US" i="1">
                            <a:solidFill>
                              <a:schemeClr val="bg1">
                                <a:lumMod val="50000"/>
                              </a:schemeClr>
                            </a:solidFill>
                            <a:latin typeface="Cambria Math" panose="02040503050406030204" pitchFamily="18" charset="0"/>
                          </a:rPr>
                          <m:t>𝑌</m:t>
                        </m:r>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1</m:t>
                        </m:r>
                      </m:e>
                    </m:d>
                  </m:oMath>
                </a14:m>
                <a:r>
                  <a:rPr lang="en-US" dirty="0">
                    <a:solidFill>
                      <a:schemeClr val="bg1">
                        <a:lumMod val="50000"/>
                      </a:schemeClr>
                    </a:solidFill>
                    <a:latin typeface="+mj-lt"/>
                  </a:rPr>
                  <a:t>. Empirical ratios is just one way. </a:t>
                </a:r>
              </a:p>
              <a:p>
                <a:pPr marL="0" indent="0">
                  <a:lnSpc>
                    <a:spcPct val="110000"/>
                  </a:lnSpc>
                  <a:buNone/>
                </a:pPr>
                <a:r>
                  <a:rPr lang="en-US" dirty="0">
                    <a:solidFill>
                      <a:schemeClr val="bg1">
                        <a:lumMod val="50000"/>
                      </a:schemeClr>
                    </a:solidFill>
                    <a:latin typeface="+mj-lt"/>
                  </a:rPr>
                  <a:t> </a:t>
                </a:r>
              </a:p>
              <a:p>
                <a:pPr marL="0" indent="0">
                  <a:lnSpc>
                    <a:spcPct val="150000"/>
                  </a:lnSpc>
                  <a:spcBef>
                    <a:spcPct val="20000"/>
                  </a:spcBef>
                  <a:buNone/>
                </a:pPr>
                <a:endParaRPr lang="en-US" dirty="0">
                  <a:solidFill>
                    <a:schemeClr val="bg1">
                      <a:lumMod val="50000"/>
                    </a:schemeClr>
                  </a:solidFill>
                  <a:latin typeface="+mj-lt"/>
                  <a:ea typeface="Arial"/>
                  <a:cs typeface="Arial"/>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1217" t="-840"/>
                </a:stretch>
              </a:blipFill>
            </p:spPr>
            <p:txBody>
              <a:bodyPr/>
              <a:lstStyle/>
              <a:p>
                <a:r>
                  <a:rPr lang="en-IL">
                    <a:noFill/>
                  </a:rPr>
                  <a:t> </a:t>
                </a:r>
              </a:p>
            </p:txBody>
          </p:sp>
        </mc:Fallback>
      </mc:AlternateContent>
    </p:spTree>
    <p:extLst>
      <p:ext uri="{BB962C8B-B14F-4D97-AF65-F5344CB8AC3E}">
        <p14:creationId xmlns:p14="http://schemas.microsoft.com/office/powerpoint/2010/main" val="1508040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Bayesian networks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a:xfrm>
            <a:off x="845127" y="1828800"/>
            <a:ext cx="10515600" cy="4351337"/>
          </a:xfrm>
        </p:spPr>
        <p:txBody>
          <a:bodyPr>
            <a:normAutofit/>
          </a:bodyPr>
          <a:lstStyle/>
          <a:p>
            <a:pPr marL="0" indent="0">
              <a:lnSpc>
                <a:spcPct val="100000"/>
              </a:lnSpc>
              <a:buNone/>
            </a:pPr>
            <a:r>
              <a:rPr lang="en-US" dirty="0">
                <a:solidFill>
                  <a:schemeClr val="bg1">
                    <a:lumMod val="50000"/>
                  </a:schemeClr>
                </a:solidFill>
                <a:latin typeface="+mj-lt"/>
                <a:ea typeface="Open Sans" panose="020B0604020202020204" charset="0"/>
                <a:cs typeface="Open Sans" panose="020B0604020202020204" charset="0"/>
              </a:rPr>
              <a:t>We can reduce some of the naïve assumption, by allowing some dependencies between the explaining features. The result can be represented by a network, called Bayesian network.</a:t>
            </a:r>
          </a:p>
          <a:p>
            <a:pPr marL="0" indent="0">
              <a:lnSpc>
                <a:spcPct val="150000"/>
              </a:lnSpc>
              <a:spcBef>
                <a:spcPct val="20000"/>
              </a:spcBef>
              <a:buNone/>
            </a:pPr>
            <a:endParaRPr lang="en-US" dirty="0">
              <a:solidFill>
                <a:schemeClr val="bg1">
                  <a:lumMod val="50000"/>
                </a:schemeClr>
              </a:solidFill>
              <a:latin typeface="+mj-lt"/>
              <a:ea typeface="Arial"/>
              <a:cs typeface="Arial"/>
            </a:endParaRPr>
          </a:p>
        </p:txBody>
      </p:sp>
    </p:spTree>
    <p:extLst>
      <p:ext uri="{BB962C8B-B14F-4D97-AF65-F5344CB8AC3E}">
        <p14:creationId xmlns:p14="http://schemas.microsoft.com/office/powerpoint/2010/main" val="388385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Bayesian networks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a:xfrm>
            <a:off x="845127" y="1828800"/>
            <a:ext cx="10515600" cy="4351337"/>
          </a:xfrm>
        </p:spPr>
        <p:txBody>
          <a:bodyPr>
            <a:normAutofit fontScale="92500" lnSpcReduction="20000"/>
          </a:bodyPr>
          <a:lstStyle/>
          <a:p>
            <a:pPr marL="0" indent="0">
              <a:lnSpc>
                <a:spcPct val="100000"/>
              </a:lnSpc>
              <a:buNone/>
            </a:pPr>
            <a:r>
              <a:rPr lang="en-US" dirty="0">
                <a:solidFill>
                  <a:schemeClr val="bg1">
                    <a:lumMod val="50000"/>
                  </a:schemeClr>
                </a:solidFill>
                <a:latin typeface="+mj-lt"/>
                <a:ea typeface="Open Sans" panose="020B0604020202020204" charset="0"/>
                <a:cs typeface="Open Sans" panose="020B0604020202020204" charset="0"/>
              </a:rPr>
              <a:t>Example</a:t>
            </a:r>
          </a:p>
          <a:p>
            <a:pPr marL="0" indent="0">
              <a:spcBef>
                <a:spcPct val="20000"/>
              </a:spcBef>
              <a:buNone/>
            </a:pPr>
            <a:r>
              <a:rPr lang="en-US" dirty="0">
                <a:solidFill>
                  <a:schemeClr val="bg1">
                    <a:lumMod val="50000"/>
                  </a:schemeClr>
                </a:solidFill>
                <a:latin typeface="+mj-lt"/>
              </a:rPr>
              <a:t>Consider a 1,000 fruit training set, and using 3 characteristics we saw that:</a:t>
            </a:r>
          </a:p>
          <a:p>
            <a:pPr marL="342900" indent="-342900">
              <a:spcBef>
                <a:spcPct val="20000"/>
              </a:spcBef>
              <a:buFont typeface="Arial" pitchFamily="34" charset="0"/>
              <a:buChar char="•"/>
            </a:pPr>
            <a:endParaRPr lang="en-US" dirty="0">
              <a:solidFill>
                <a:schemeClr val="bg1">
                  <a:lumMod val="50000"/>
                </a:schemeClr>
              </a:solidFill>
              <a:latin typeface="+mj-lt"/>
            </a:endParaRPr>
          </a:p>
          <a:p>
            <a:pPr marL="342900" indent="-342900">
              <a:spcBef>
                <a:spcPct val="20000"/>
              </a:spcBef>
              <a:buFont typeface="Arial" pitchFamily="34" charset="0"/>
              <a:buChar char="•"/>
            </a:pPr>
            <a:endParaRPr lang="en-US" dirty="0">
              <a:solidFill>
                <a:schemeClr val="bg1">
                  <a:lumMod val="50000"/>
                </a:schemeClr>
              </a:solidFill>
              <a:latin typeface="+mj-lt"/>
            </a:endParaRPr>
          </a:p>
          <a:p>
            <a:pPr marL="342900" indent="-342900">
              <a:spcBef>
                <a:spcPct val="20000"/>
              </a:spcBef>
              <a:buFont typeface="Arial" pitchFamily="34" charset="0"/>
              <a:buChar char="•"/>
            </a:pPr>
            <a:endParaRPr lang="en-US" dirty="0">
              <a:solidFill>
                <a:schemeClr val="bg1">
                  <a:lumMod val="50000"/>
                </a:schemeClr>
              </a:solidFill>
              <a:latin typeface="+mj-lt"/>
            </a:endParaRPr>
          </a:p>
          <a:p>
            <a:pPr marL="342900" indent="-342900">
              <a:spcBef>
                <a:spcPct val="20000"/>
              </a:spcBef>
              <a:buFont typeface="Arial" pitchFamily="34" charset="0"/>
              <a:buChar char="•"/>
            </a:pPr>
            <a:endParaRPr lang="en-US" dirty="0">
              <a:solidFill>
                <a:schemeClr val="bg1">
                  <a:lumMod val="50000"/>
                </a:schemeClr>
              </a:solidFill>
              <a:latin typeface="+mj-lt"/>
            </a:endParaRPr>
          </a:p>
          <a:p>
            <a:pPr marL="342900" indent="-342900">
              <a:spcBef>
                <a:spcPct val="20000"/>
              </a:spcBef>
              <a:buFont typeface="Arial" pitchFamily="34" charset="0"/>
              <a:buChar char="•"/>
            </a:pPr>
            <a:endParaRPr lang="en-US" dirty="0">
              <a:solidFill>
                <a:schemeClr val="bg1">
                  <a:lumMod val="50000"/>
                </a:schemeClr>
              </a:solidFill>
              <a:latin typeface="+mj-lt"/>
            </a:endParaRPr>
          </a:p>
          <a:p>
            <a:pPr marL="342900" indent="-342900">
              <a:spcBef>
                <a:spcPct val="20000"/>
              </a:spcBef>
              <a:buFont typeface="Arial" pitchFamily="34" charset="0"/>
              <a:buChar char="•"/>
            </a:pPr>
            <a:endParaRPr lang="en-US" dirty="0">
              <a:solidFill>
                <a:schemeClr val="bg1">
                  <a:lumMod val="50000"/>
                </a:schemeClr>
              </a:solidFill>
              <a:latin typeface="+mj-lt"/>
            </a:endParaRPr>
          </a:p>
          <a:p>
            <a:pPr marL="0" indent="0">
              <a:spcBef>
                <a:spcPct val="20000"/>
              </a:spcBef>
              <a:buNone/>
            </a:pPr>
            <a:endParaRPr lang="en-US" dirty="0">
              <a:solidFill>
                <a:schemeClr val="bg1">
                  <a:lumMod val="50000"/>
                </a:schemeClr>
              </a:solidFill>
              <a:latin typeface="+mj-lt"/>
            </a:endParaRPr>
          </a:p>
          <a:p>
            <a:pPr marL="0" indent="0">
              <a:spcBef>
                <a:spcPct val="20000"/>
              </a:spcBef>
              <a:buNone/>
            </a:pPr>
            <a:endParaRPr lang="en-US" dirty="0">
              <a:solidFill>
                <a:schemeClr val="bg1">
                  <a:lumMod val="50000"/>
                </a:schemeClr>
              </a:solidFill>
              <a:latin typeface="+mj-lt"/>
            </a:endParaRPr>
          </a:p>
          <a:p>
            <a:pPr marL="0" indent="0">
              <a:spcBef>
                <a:spcPct val="20000"/>
              </a:spcBef>
              <a:buNone/>
            </a:pPr>
            <a:r>
              <a:rPr lang="en-US" dirty="0">
                <a:solidFill>
                  <a:schemeClr val="bg1">
                    <a:lumMod val="50000"/>
                  </a:schemeClr>
                </a:solidFill>
                <a:latin typeface="+mj-lt"/>
              </a:rPr>
              <a:t>Given a new fruit observation of: Long, Sweet and Yellow. Which fruit is it?</a:t>
            </a:r>
          </a:p>
        </p:txBody>
      </p:sp>
      <p:pic>
        <p:nvPicPr>
          <p:cNvPr id="4" name="תמונה 3">
            <a:extLst>
              <a:ext uri="{FF2B5EF4-FFF2-40B4-BE49-F238E27FC236}">
                <a16:creationId xmlns:a16="http://schemas.microsoft.com/office/drawing/2014/main" id="{DE464A53-21DD-4704-9CF5-612F9FBC9985}"/>
              </a:ext>
            </a:extLst>
          </p:cNvPr>
          <p:cNvPicPr>
            <a:picLocks noChangeAspect="1"/>
          </p:cNvPicPr>
          <p:nvPr/>
        </p:nvPicPr>
        <p:blipFill>
          <a:blip r:embed="rId2"/>
          <a:stretch>
            <a:fillRect/>
          </a:stretch>
        </p:blipFill>
        <p:spPr>
          <a:xfrm>
            <a:off x="1452562" y="2785354"/>
            <a:ext cx="9286875" cy="2438227"/>
          </a:xfrm>
          <a:prstGeom prst="rect">
            <a:avLst/>
          </a:prstGeom>
        </p:spPr>
      </p:pic>
    </p:spTree>
    <p:extLst>
      <p:ext uri="{BB962C8B-B14F-4D97-AF65-F5344CB8AC3E}">
        <p14:creationId xmlns:p14="http://schemas.microsoft.com/office/powerpoint/2010/main" val="2861165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 - summary</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lnSpcReduction="10000"/>
          </a:bodyPr>
          <a:lstStyle/>
          <a:p>
            <a:pPr marL="520700">
              <a:lnSpc>
                <a:spcPct val="110000"/>
              </a:lnSpc>
              <a:spcBef>
                <a:spcPts val="0"/>
              </a:spcBef>
            </a:pPr>
            <a:r>
              <a:rPr lang="en-GB" sz="2400" dirty="0">
                <a:solidFill>
                  <a:schemeClr val="bg1">
                    <a:lumMod val="50000"/>
                  </a:schemeClr>
                </a:solidFill>
                <a:latin typeface="+mj-lt"/>
                <a:sym typeface="Open Sans"/>
              </a:rPr>
              <a:t>The method have two significant advantages:</a:t>
            </a:r>
          </a:p>
          <a:p>
            <a:pPr marL="920750" lvl="1">
              <a:lnSpc>
                <a:spcPct val="110000"/>
              </a:lnSpc>
              <a:spcBef>
                <a:spcPts val="0"/>
              </a:spcBef>
            </a:pPr>
            <a:r>
              <a:rPr lang="en-GB" sz="2000" dirty="0">
                <a:solidFill>
                  <a:schemeClr val="bg1">
                    <a:lumMod val="50000"/>
                  </a:schemeClr>
                </a:solidFill>
                <a:latin typeface="+mj-lt"/>
                <a:sym typeface="Open Sans"/>
              </a:rPr>
              <a:t>It is simple and scalable</a:t>
            </a:r>
          </a:p>
          <a:p>
            <a:pPr marL="920750" lvl="1">
              <a:lnSpc>
                <a:spcPct val="110000"/>
              </a:lnSpc>
              <a:spcBef>
                <a:spcPts val="0"/>
              </a:spcBef>
            </a:pPr>
            <a:r>
              <a:rPr lang="en-GB" sz="2000" dirty="0">
                <a:solidFill>
                  <a:schemeClr val="bg1">
                    <a:lumMod val="50000"/>
                  </a:schemeClr>
                </a:solidFill>
                <a:latin typeface="+mj-lt"/>
                <a:sym typeface="Open Sans"/>
              </a:rPr>
              <a:t>It can be adapted incrementally</a:t>
            </a:r>
          </a:p>
          <a:p>
            <a:pPr marL="520700">
              <a:lnSpc>
                <a:spcPct val="110000"/>
              </a:lnSpc>
              <a:spcBef>
                <a:spcPts val="0"/>
              </a:spcBef>
            </a:pPr>
            <a:r>
              <a:rPr lang="en-GB" sz="2400" dirty="0">
                <a:solidFill>
                  <a:schemeClr val="bg1">
                    <a:lumMod val="50000"/>
                  </a:schemeClr>
                </a:solidFill>
                <a:latin typeface="+mj-lt"/>
                <a:sym typeface="Open Sans"/>
              </a:rPr>
              <a:t>However, the naïve assumption is often invalid, and in some cases this results in inferior performance</a:t>
            </a:r>
          </a:p>
          <a:p>
            <a:pPr marL="520700">
              <a:lnSpc>
                <a:spcPct val="110000"/>
              </a:lnSpc>
              <a:spcBef>
                <a:spcPts val="0"/>
              </a:spcBef>
            </a:pPr>
            <a:r>
              <a:rPr lang="en-GB" sz="2400" dirty="0">
                <a:solidFill>
                  <a:schemeClr val="bg1">
                    <a:lumMod val="50000"/>
                  </a:schemeClr>
                </a:solidFill>
                <a:latin typeface="+mj-lt"/>
                <a:sym typeface="Open Sans"/>
              </a:rPr>
              <a:t>Naïve Bayes works well on relative small datasets.</a:t>
            </a:r>
          </a:p>
          <a:p>
            <a:pPr marL="520700">
              <a:lnSpc>
                <a:spcPct val="110000"/>
              </a:lnSpc>
              <a:spcBef>
                <a:spcPts val="0"/>
              </a:spcBef>
            </a:pPr>
            <a:r>
              <a:rPr lang="en-GB" sz="2400" dirty="0">
                <a:solidFill>
                  <a:schemeClr val="bg1">
                    <a:lumMod val="50000"/>
                  </a:schemeClr>
                </a:solidFill>
                <a:latin typeface="+mj-lt"/>
                <a:sym typeface="Open Sans"/>
              </a:rPr>
              <a:t>Finally, Bayesian methods sometimes assume discrete features, and if that isn’t the case, some discretization is required.</a:t>
            </a:r>
          </a:p>
          <a:p>
            <a:pPr marL="520700">
              <a:lnSpc>
                <a:spcPct val="110000"/>
              </a:lnSpc>
              <a:spcBef>
                <a:spcPts val="0"/>
              </a:spcBef>
            </a:pPr>
            <a:r>
              <a:rPr lang="en-GB" sz="2400" dirty="0">
                <a:solidFill>
                  <a:schemeClr val="bg1">
                    <a:lumMod val="50000"/>
                  </a:schemeClr>
                </a:solidFill>
                <a:latin typeface="+mj-lt"/>
                <a:sym typeface="Open Sans"/>
              </a:rPr>
              <a:t>Naïve Bayes can be used for classification problems but not for regression task.</a:t>
            </a:r>
          </a:p>
          <a:p>
            <a:pPr marL="520700">
              <a:lnSpc>
                <a:spcPct val="110000"/>
              </a:lnSpc>
              <a:spcBef>
                <a:spcPts val="0"/>
              </a:spcBef>
            </a:pPr>
            <a:r>
              <a:rPr lang="en-GB" sz="2400" dirty="0">
                <a:solidFill>
                  <a:schemeClr val="bg1">
                    <a:lumMod val="50000"/>
                  </a:schemeClr>
                </a:solidFill>
                <a:latin typeface="+mj-lt"/>
                <a:sym typeface="Open Sans"/>
              </a:rPr>
              <a:t>Works well on high-dimensional datasets.</a:t>
            </a:r>
          </a:p>
          <a:p>
            <a:pPr marL="520700">
              <a:lnSpc>
                <a:spcPct val="110000"/>
              </a:lnSpc>
              <a:spcBef>
                <a:spcPts val="0"/>
              </a:spcBef>
            </a:pPr>
            <a:r>
              <a:rPr lang="en-GB" sz="2400" dirty="0">
                <a:solidFill>
                  <a:schemeClr val="bg1">
                    <a:lumMod val="50000"/>
                  </a:schemeClr>
                </a:solidFill>
                <a:latin typeface="+mj-lt"/>
                <a:sym typeface="Open Sans"/>
              </a:rPr>
              <a:t>Great as a quick baseline model.</a:t>
            </a:r>
            <a:endParaRPr lang="en-US" sz="3600" dirty="0">
              <a:solidFill>
                <a:schemeClr val="bg1">
                  <a:lumMod val="50000"/>
                </a:schemeClr>
              </a:solidFill>
              <a:latin typeface="+mj-lt"/>
              <a:ea typeface="Arial"/>
              <a:cs typeface="Arial"/>
            </a:endParaRPr>
          </a:p>
        </p:txBody>
      </p:sp>
    </p:spTree>
    <p:extLst>
      <p:ext uri="{BB962C8B-B14F-4D97-AF65-F5344CB8AC3E}">
        <p14:creationId xmlns:p14="http://schemas.microsoft.com/office/powerpoint/2010/main" val="795358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Agenda</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Naïve Bayes</a:t>
            </a:r>
          </a:p>
          <a:p>
            <a:pPr>
              <a:lnSpc>
                <a:spcPct val="150000"/>
              </a:lnSpc>
            </a:pPr>
            <a:r>
              <a:rPr lang="en-US" b="1" dirty="0">
                <a:solidFill>
                  <a:schemeClr val="bg1">
                    <a:lumMod val="50000"/>
                  </a:schemeClr>
                </a:solidFill>
                <a:latin typeface="+mj-lt"/>
                <a:ea typeface="Open Sans" panose="020B0604020202020204" charset="0"/>
                <a:cs typeface="Open Sans" panose="020B0604020202020204" charset="0"/>
                <a:sym typeface="Open Sans"/>
              </a:rPr>
              <a:t>Logistic regression</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SVMs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ANNs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Ensemble methods</a:t>
            </a:r>
            <a:endParaRPr lang="en-US" dirty="0">
              <a:solidFill>
                <a:schemeClr val="bg1">
                  <a:lumMod val="50000"/>
                </a:schemeClr>
              </a:solidFill>
              <a:latin typeface="+mj-lt"/>
              <a:ea typeface="Open Sans" panose="020B0604020202020204" charset="0"/>
              <a:cs typeface="Open Sans" panose="020B0604020202020204" charset="0"/>
            </a:endParaRPr>
          </a:p>
          <a:p>
            <a:pPr marL="0" indent="0">
              <a:lnSpc>
                <a:spcPct val="150000"/>
              </a:lnSpc>
              <a:buNone/>
            </a:pPr>
            <a:endParaRPr lang="en-US" b="1" dirty="0">
              <a:solidFill>
                <a:srgbClr val="0070C0"/>
              </a:solidFill>
              <a:latin typeface="+mj-lt"/>
            </a:endParaRPr>
          </a:p>
        </p:txBody>
      </p:sp>
    </p:spTree>
    <p:extLst>
      <p:ext uri="{BB962C8B-B14F-4D97-AF65-F5344CB8AC3E}">
        <p14:creationId xmlns:p14="http://schemas.microsoft.com/office/powerpoint/2010/main" val="233697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Logistic regression</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a:lnSpc>
                    <a:spcPct val="110000"/>
                  </a:lnSpc>
                </a:pPr>
                <a:r>
                  <a:rPr lang="en-US" sz="2400" dirty="0">
                    <a:solidFill>
                      <a:schemeClr val="bg1">
                        <a:lumMod val="50000"/>
                      </a:schemeClr>
                    </a:solidFill>
                    <a:latin typeface="+mj-lt"/>
                    <a:ea typeface="Calibri" charset="0"/>
                    <a:cs typeface="Calibri" charset="0"/>
                  </a:rPr>
                  <a:t>Consider classification task with binary response.</a:t>
                </a:r>
              </a:p>
              <a:p>
                <a:pPr>
                  <a:lnSpc>
                    <a:spcPct val="110000"/>
                  </a:lnSpc>
                </a:pPr>
                <a:r>
                  <a:rPr lang="en-US" sz="2400" dirty="0">
                    <a:solidFill>
                      <a:schemeClr val="bg1">
                        <a:lumMod val="50000"/>
                      </a:schemeClr>
                    </a:solidFill>
                    <a:latin typeface="+mj-lt"/>
                    <a:ea typeface="Calibri" charset="0"/>
                    <a:cs typeface="Calibri" charset="0"/>
                  </a:rPr>
                  <a:t>Instead of predicting the outcome itself, we predict / asses the probability that this response is “1” (or “0”).</a:t>
                </a:r>
              </a:p>
              <a:p>
                <a:pPr>
                  <a:lnSpc>
                    <a:spcPct val="110000"/>
                  </a:lnSpc>
                </a:pPr>
                <a:r>
                  <a:rPr lang="en-US" sz="2400" dirty="0">
                    <a:solidFill>
                      <a:schemeClr val="bg1">
                        <a:lumMod val="50000"/>
                      </a:schemeClr>
                    </a:solidFill>
                    <a:latin typeface="+mj-lt"/>
                    <a:ea typeface="Calibri" charset="0"/>
                    <a:cs typeface="Calibri" charset="0"/>
                  </a:rPr>
                  <a:t>Probabilities are limited to the range of [0,1</a:t>
                </a:r>
                <a:r>
                  <a:rPr lang="he-IL" sz="2400" dirty="0">
                    <a:solidFill>
                      <a:schemeClr val="bg1">
                        <a:lumMod val="50000"/>
                      </a:schemeClr>
                    </a:solidFill>
                    <a:latin typeface="+mj-lt"/>
                    <a:ea typeface="Calibri" charset="0"/>
                    <a:cs typeface="Calibri" charset="0"/>
                  </a:rPr>
                  <a:t>[</a:t>
                </a:r>
                <a:endParaRPr lang="en-US" sz="2400" dirty="0">
                  <a:solidFill>
                    <a:schemeClr val="bg1">
                      <a:lumMod val="50000"/>
                    </a:schemeClr>
                  </a:solidFill>
                  <a:latin typeface="+mj-lt"/>
                  <a:ea typeface="Calibri" charset="0"/>
                  <a:cs typeface="Calibri" charset="0"/>
                </a:endParaRPr>
              </a:p>
              <a:p>
                <a:pPr>
                  <a:lnSpc>
                    <a:spcPct val="110000"/>
                  </a:lnSpc>
                </a:pPr>
                <a:r>
                  <a:rPr lang="en-US" sz="2400" dirty="0">
                    <a:solidFill>
                      <a:schemeClr val="bg1">
                        <a:lumMod val="50000"/>
                      </a:schemeClr>
                    </a:solidFill>
                    <a:latin typeface="+mj-lt"/>
                    <a:ea typeface="Calibri" charset="0"/>
                    <a:cs typeface="Calibri" charset="0"/>
                  </a:rPr>
                  <a:t>Logistic regression is a technique that fit a linear model and transform it into probability prediction using the logistic function function</a:t>
                </a:r>
              </a:p>
              <a:p>
                <a:pPr>
                  <a:lnSpc>
                    <a:spcPct val="110000"/>
                  </a:lnSpc>
                </a:pPr>
                <a:r>
                  <a:rPr lang="en-US" sz="2400" dirty="0">
                    <a:solidFill>
                      <a:schemeClr val="bg1">
                        <a:lumMod val="50000"/>
                      </a:schemeClr>
                    </a:solidFill>
                    <a:latin typeface="+mj-lt"/>
                    <a:ea typeface="Calibri" charset="0"/>
                    <a:cs typeface="Calibri" charset="0"/>
                  </a:rPr>
                  <a:t>The logistic function is defined as follow: </a:t>
                </a:r>
              </a:p>
              <a:p>
                <a:pPr marL="0" indent="0">
                  <a:lnSpc>
                    <a:spcPct val="110000"/>
                  </a:lnSpc>
                  <a:buNone/>
                </a:pPr>
                <a:r>
                  <a:rPr lang="en-US" sz="2400" dirty="0">
                    <a:solidFill>
                      <a:schemeClr val="bg1">
                        <a:lumMod val="50000"/>
                      </a:schemeClr>
                    </a:solidFill>
                    <a:latin typeface="+mj-lt"/>
                  </a:rPr>
                  <a:t>	</a:t>
                </a:r>
                <a14:m>
                  <m:oMath xmlns:m="http://schemas.openxmlformats.org/officeDocument/2006/math">
                    <m:r>
                      <a:rPr lang="en-US" sz="2400" i="1">
                        <a:solidFill>
                          <a:schemeClr val="bg1">
                            <a:lumMod val="50000"/>
                          </a:schemeClr>
                        </a:solidFill>
                        <a:latin typeface="Cambria Math" panose="02040503050406030204" pitchFamily="18" charset="0"/>
                      </a:rPr>
                      <m:t>𝑔</m:t>
                    </m:r>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panose="02040503050406030204" pitchFamily="18" charset="0"/>
                          </a:rPr>
                          <m:t>𝑧</m:t>
                        </m:r>
                      </m:e>
                    </m:d>
                    <m:r>
                      <a:rPr lang="en-US" sz="2400" i="1">
                        <a:solidFill>
                          <a:schemeClr val="bg1">
                            <a:lumMod val="50000"/>
                          </a:schemeClr>
                        </a:solidFill>
                        <a:latin typeface="Cambria Math" panose="02040503050406030204" pitchFamily="18" charset="0"/>
                      </a:rPr>
                      <m:t>=</m:t>
                    </m:r>
                    <m:sSup>
                      <m:sSupPr>
                        <m:ctrlPr>
                          <a:rPr lang="en-US" sz="2400" i="1">
                            <a:solidFill>
                              <a:schemeClr val="bg1">
                                <a:lumMod val="50000"/>
                              </a:schemeClr>
                            </a:solidFill>
                            <a:latin typeface="Cambria Math" panose="02040503050406030204" pitchFamily="18" charset="0"/>
                          </a:rPr>
                        </m:ctrlPr>
                      </m:sSupPr>
                      <m:e>
                        <m:func>
                          <m:funcPr>
                            <m:ctrlPr>
                              <a:rPr lang="en-US" sz="2400" i="1">
                                <a:solidFill>
                                  <a:schemeClr val="bg1">
                                    <a:lumMod val="50000"/>
                                  </a:schemeClr>
                                </a:solidFill>
                                <a:latin typeface="Cambria Math" panose="02040503050406030204" pitchFamily="18" charset="0"/>
                              </a:rPr>
                            </m:ctrlPr>
                          </m:funcPr>
                          <m:fName>
                            <m:r>
                              <m:rPr>
                                <m:sty m:val="p"/>
                              </m:rPr>
                              <a:rPr lang="en-US" sz="2400">
                                <a:solidFill>
                                  <a:schemeClr val="bg1">
                                    <a:lumMod val="50000"/>
                                  </a:schemeClr>
                                </a:solidFill>
                                <a:latin typeface="Cambria Math" panose="02040503050406030204" pitchFamily="18" charset="0"/>
                              </a:rPr>
                              <m:t>exp</m:t>
                            </m:r>
                          </m:fName>
                          <m:e>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panose="02040503050406030204" pitchFamily="18" charset="0"/>
                                  </a:rPr>
                                  <m:t>𝑧</m:t>
                                </m:r>
                              </m:e>
                            </m:d>
                          </m:e>
                        </m:func>
                        <m:r>
                          <a:rPr lang="en-US" sz="2400" i="1">
                            <a:solidFill>
                              <a:schemeClr val="bg1">
                                <a:lumMod val="50000"/>
                              </a:schemeClr>
                            </a:solidFill>
                            <a:latin typeface="Cambria Math" panose="02040503050406030204" pitchFamily="18" charset="0"/>
                          </a:rPr>
                          <m:t>∗</m:t>
                        </m:r>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panose="02040503050406030204" pitchFamily="18" charset="0"/>
                              </a:rPr>
                              <m:t>1</m:t>
                            </m:r>
                            <m:r>
                              <a:rPr lang="en-US" sz="2400" i="1">
                                <a:solidFill>
                                  <a:schemeClr val="bg1">
                                    <a:lumMod val="50000"/>
                                  </a:schemeClr>
                                </a:solidFill>
                                <a:latin typeface="Cambria Math" panose="02040503050406030204" pitchFamily="18" charset="0"/>
                              </a:rPr>
                              <m:t>+</m:t>
                            </m:r>
                            <m:func>
                              <m:funcPr>
                                <m:ctrlPr>
                                  <a:rPr lang="en-US" sz="2400" i="1">
                                    <a:solidFill>
                                      <a:schemeClr val="bg1">
                                        <a:lumMod val="50000"/>
                                      </a:schemeClr>
                                    </a:solidFill>
                                    <a:latin typeface="Cambria Math" panose="02040503050406030204" pitchFamily="18" charset="0"/>
                                  </a:rPr>
                                </m:ctrlPr>
                              </m:funcPr>
                              <m:fName>
                                <m:r>
                                  <m:rPr>
                                    <m:sty m:val="p"/>
                                  </m:rPr>
                                  <a:rPr lang="en-US" sz="2400">
                                    <a:solidFill>
                                      <a:schemeClr val="bg1">
                                        <a:lumMod val="50000"/>
                                      </a:schemeClr>
                                    </a:solidFill>
                                    <a:latin typeface="Cambria Math" panose="02040503050406030204" pitchFamily="18" charset="0"/>
                                  </a:rPr>
                                  <m:t>exp</m:t>
                                </m:r>
                              </m:fName>
                              <m:e>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panose="02040503050406030204" pitchFamily="18" charset="0"/>
                                      </a:rPr>
                                      <m:t>𝑧</m:t>
                                    </m:r>
                                  </m:e>
                                </m:d>
                              </m:e>
                            </m:func>
                          </m:e>
                        </m:d>
                      </m:e>
                      <m:sup>
                        <m:r>
                          <a:rPr lang="en-US" sz="2400" i="1">
                            <a:solidFill>
                              <a:schemeClr val="bg1">
                                <a:lumMod val="50000"/>
                              </a:schemeClr>
                            </a:solidFill>
                            <a:latin typeface="Cambria Math" panose="02040503050406030204" pitchFamily="18" charset="0"/>
                          </a:rPr>
                          <m:t>−</m:t>
                        </m:r>
                        <m:r>
                          <a:rPr lang="en-US" sz="2400" i="1">
                            <a:solidFill>
                              <a:schemeClr val="bg1">
                                <a:lumMod val="50000"/>
                              </a:schemeClr>
                            </a:solidFill>
                            <a:latin typeface="Cambria Math" panose="02040503050406030204" pitchFamily="18" charset="0"/>
                          </a:rPr>
                          <m:t>1</m:t>
                        </m:r>
                      </m:sup>
                    </m:sSup>
                  </m:oMath>
                </a14:m>
                <a:endParaRPr lang="en-US" sz="2400" dirty="0">
                  <a:solidFill>
                    <a:schemeClr val="bg1">
                      <a:lumMod val="50000"/>
                    </a:schemeClr>
                  </a:solidFill>
                  <a:latin typeface="+mj-lt"/>
                  <a:ea typeface="Open Sans" panose="020B0604020202020204" charset="0"/>
                  <a:cs typeface="Open Sans" panose="020B0604020202020204" charset="0"/>
                </a:endParaRPr>
              </a:p>
              <a:p>
                <a:pPr marL="177800" indent="0">
                  <a:lnSpc>
                    <a:spcPct val="130000"/>
                  </a:lnSpc>
                  <a:spcBef>
                    <a:spcPts val="0"/>
                  </a:spcBef>
                  <a:buNone/>
                </a:pPr>
                <a:endParaRPr lang="en-GB" sz="2400" dirty="0">
                  <a:solidFill>
                    <a:schemeClr val="bg1">
                      <a:lumMod val="50000"/>
                    </a:schemeClr>
                  </a:solidFill>
                  <a:latin typeface="+mj-lt"/>
                  <a:ea typeface="Arial"/>
                  <a:cs typeface="Arial"/>
                  <a:sym typeface="Open Sans"/>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696" t="-700" r="-1159"/>
                </a:stretch>
              </a:blipFill>
            </p:spPr>
            <p:txBody>
              <a:bodyPr/>
              <a:lstStyle/>
              <a:p>
                <a:r>
                  <a:rPr lang="en-IL">
                    <a:noFill/>
                  </a:rPr>
                  <a:t> </a:t>
                </a:r>
              </a:p>
            </p:txBody>
          </p:sp>
        </mc:Fallback>
      </mc:AlternateContent>
    </p:spTree>
    <p:extLst>
      <p:ext uri="{BB962C8B-B14F-4D97-AF65-F5344CB8AC3E}">
        <p14:creationId xmlns:p14="http://schemas.microsoft.com/office/powerpoint/2010/main" val="202360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5078E985-EF55-46F0-8D42-2FCB4A3FDA3F}"/>
              </a:ext>
            </a:extLst>
          </p:cNvPr>
          <p:cNvSpPr>
            <a:spLocks noGrp="1"/>
          </p:cNvSpPr>
          <p:nvPr>
            <p:ph idx="1"/>
          </p:nvPr>
        </p:nvSpPr>
        <p:spPr>
          <a:xfrm>
            <a:off x="845127" y="1828800"/>
            <a:ext cx="10515600" cy="4351337"/>
          </a:xfrm>
        </p:spPr>
        <p:txBody>
          <a:bodyPr>
            <a:normAutofit/>
          </a:bodyPr>
          <a:lstStyle/>
          <a:p>
            <a:pPr marL="177800" indent="0">
              <a:lnSpc>
                <a:spcPct val="130000"/>
              </a:lnSpc>
              <a:spcBef>
                <a:spcPts val="0"/>
              </a:spcBef>
              <a:buNone/>
            </a:pPr>
            <a:endParaRPr lang="en-GB" sz="2400" dirty="0">
              <a:solidFill>
                <a:schemeClr val="bg1">
                  <a:lumMod val="50000"/>
                </a:schemeClr>
              </a:solidFill>
              <a:latin typeface="+mj-lt"/>
              <a:ea typeface="Arial"/>
              <a:cs typeface="Arial"/>
              <a:sym typeface="Open Sans"/>
            </a:endParaRPr>
          </a:p>
        </p:txBody>
      </p:sp>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normAutofit/>
          </a:bodyPr>
          <a:lstStyle/>
          <a:p>
            <a:r>
              <a:rPr lang="en-US" sz="3600" dirty="0"/>
              <a:t>Logistic regression – modeling smooth linear separation</a:t>
            </a:r>
            <a:endParaRPr lang="en-IL" sz="3600" dirty="0"/>
          </a:p>
        </p:txBody>
      </p:sp>
      <p:pic>
        <p:nvPicPr>
          <p:cNvPr id="4" name="Picture 3">
            <a:extLst>
              <a:ext uri="{FF2B5EF4-FFF2-40B4-BE49-F238E27FC236}">
                <a16:creationId xmlns:a16="http://schemas.microsoft.com/office/drawing/2014/main" id="{BEADF89C-D541-4BDF-9DCB-22BCC3E5796B}"/>
              </a:ext>
            </a:extLst>
          </p:cNvPr>
          <p:cNvPicPr>
            <a:picLocks noChangeAspect="1"/>
          </p:cNvPicPr>
          <p:nvPr/>
        </p:nvPicPr>
        <p:blipFill>
          <a:blip r:embed="rId2"/>
          <a:stretch>
            <a:fillRect/>
          </a:stretch>
        </p:blipFill>
        <p:spPr>
          <a:xfrm>
            <a:off x="1530927" y="2635399"/>
            <a:ext cx="9144000" cy="4051738"/>
          </a:xfrm>
          <a:prstGeom prst="rect">
            <a:avLst/>
          </a:prstGeom>
        </p:spPr>
      </p:pic>
      <p:pic>
        <p:nvPicPr>
          <p:cNvPr id="6" name="תמונה 5">
            <a:extLst>
              <a:ext uri="{FF2B5EF4-FFF2-40B4-BE49-F238E27FC236}">
                <a16:creationId xmlns:a16="http://schemas.microsoft.com/office/drawing/2014/main" id="{18DB27E3-4B1C-49DC-9D8F-EAD8B4334D61}"/>
              </a:ext>
            </a:extLst>
          </p:cNvPr>
          <p:cNvPicPr>
            <a:picLocks noChangeAspect="1"/>
          </p:cNvPicPr>
          <p:nvPr/>
        </p:nvPicPr>
        <p:blipFill rotWithShape="1">
          <a:blip r:embed="rId3"/>
          <a:srcRect l="24801" t="55600" r="56300" b="34600"/>
          <a:stretch/>
        </p:blipFill>
        <p:spPr>
          <a:xfrm>
            <a:off x="6789068" y="1555279"/>
            <a:ext cx="3703269" cy="1080120"/>
          </a:xfrm>
          <a:prstGeom prst="rect">
            <a:avLst/>
          </a:prstGeom>
        </p:spPr>
      </p:pic>
    </p:spTree>
    <p:extLst>
      <p:ext uri="{BB962C8B-B14F-4D97-AF65-F5344CB8AC3E}">
        <p14:creationId xmlns:p14="http://schemas.microsoft.com/office/powerpoint/2010/main" val="2285666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Logistic regression</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10000"/>
                  </a:lnSpc>
                  <a:buNone/>
                </a:pPr>
                <a:r>
                  <a:rPr lang="en-US" sz="2400" dirty="0">
                    <a:solidFill>
                      <a:schemeClr val="bg1">
                        <a:lumMod val="50000"/>
                      </a:schemeClr>
                    </a:solidFill>
                    <a:latin typeface="+mj-lt"/>
                  </a:rPr>
                  <a:t>Generalization to multiple explaining variables:</a:t>
                </a:r>
              </a:p>
              <a:p>
                <a:pPr marL="0" indent="0">
                  <a:lnSpc>
                    <a:spcPct val="110000"/>
                  </a:lnSpc>
                  <a:buNone/>
                </a:pPr>
                <a14:m>
                  <m:oMathPara xmlns:m="http://schemas.openxmlformats.org/officeDocument/2006/math">
                    <m:oMathParaPr>
                      <m:jc m:val="centerGroup"/>
                    </m:oMathParaPr>
                    <m:oMath xmlns:m="http://schemas.openxmlformats.org/officeDocument/2006/math">
                      <m:r>
                        <a:rPr lang="en-US" sz="2400" i="1">
                          <a:solidFill>
                            <a:schemeClr val="bg1">
                              <a:lumMod val="50000"/>
                            </a:schemeClr>
                          </a:solidFill>
                          <a:latin typeface="Cambria Math" panose="02040503050406030204" pitchFamily="18" charset="0"/>
                        </a:rPr>
                        <m:t>𝑃</m:t>
                      </m:r>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panose="02040503050406030204" pitchFamily="18" charset="0"/>
                            </a:rPr>
                            <m:t>𝑌</m:t>
                          </m:r>
                          <m:r>
                            <a:rPr lang="en-US" sz="2400" i="1">
                              <a:solidFill>
                                <a:schemeClr val="bg1">
                                  <a:lumMod val="50000"/>
                                </a:schemeClr>
                              </a:solidFill>
                              <a:latin typeface="Cambria Math" panose="02040503050406030204" pitchFamily="18" charset="0"/>
                            </a:rPr>
                            <m:t>=</m:t>
                          </m:r>
                          <m:r>
                            <a:rPr lang="en-US" sz="2400" i="1">
                              <a:solidFill>
                                <a:schemeClr val="bg1">
                                  <a:lumMod val="50000"/>
                                </a:schemeClr>
                              </a:solidFill>
                              <a:latin typeface="Cambria Math" panose="02040503050406030204" pitchFamily="18" charset="0"/>
                            </a:rPr>
                            <m:t>1</m:t>
                          </m:r>
                        </m:e>
                        <m:e>
                          <m:r>
                            <a:rPr lang="en-US" sz="2400" i="1">
                              <a:solidFill>
                                <a:schemeClr val="bg1">
                                  <a:lumMod val="50000"/>
                                </a:schemeClr>
                              </a:solidFill>
                              <a:latin typeface="Cambria Math" panose="02040503050406030204" pitchFamily="18" charset="0"/>
                            </a:rPr>
                            <m:t>𝑋</m:t>
                          </m:r>
                          <m:r>
                            <a:rPr lang="en-US" sz="2400" i="1">
                              <a:solidFill>
                                <a:schemeClr val="bg1">
                                  <a:lumMod val="50000"/>
                                </a:schemeClr>
                              </a:solidFill>
                              <a:latin typeface="Cambria Math" panose="02040503050406030204" pitchFamily="18" charset="0"/>
                            </a:rPr>
                            <m:t>=</m:t>
                          </m:r>
                          <m:r>
                            <a:rPr lang="en-US" sz="2400" i="1">
                              <a:solidFill>
                                <a:schemeClr val="bg1">
                                  <a:lumMod val="50000"/>
                                </a:schemeClr>
                              </a:solidFill>
                              <a:latin typeface="Cambria Math" panose="02040503050406030204" pitchFamily="18" charset="0"/>
                            </a:rPr>
                            <m:t>𝑥</m:t>
                          </m:r>
                        </m:e>
                      </m:d>
                      <m:r>
                        <a:rPr lang="en-US" sz="2400" i="1">
                          <a:solidFill>
                            <a:schemeClr val="bg1">
                              <a:lumMod val="50000"/>
                            </a:schemeClr>
                          </a:solidFill>
                          <a:latin typeface="Cambria Math" panose="02040503050406030204" pitchFamily="18" charset="0"/>
                        </a:rPr>
                        <m:t>=</m:t>
                      </m:r>
                      <m:f>
                        <m:fPr>
                          <m:ctrlPr>
                            <a:rPr lang="en-US" sz="2400" i="1">
                              <a:solidFill>
                                <a:schemeClr val="bg1">
                                  <a:lumMod val="50000"/>
                                </a:schemeClr>
                              </a:solidFill>
                              <a:latin typeface="Cambria Math" panose="02040503050406030204" pitchFamily="18" charset="0"/>
                            </a:rPr>
                          </m:ctrlPr>
                        </m:fPr>
                        <m:num>
                          <m:sSup>
                            <m:sSupPr>
                              <m:ctrlPr>
                                <a:rPr lang="en-US" sz="2400" i="1">
                                  <a:solidFill>
                                    <a:schemeClr val="bg1">
                                      <a:lumMod val="50000"/>
                                    </a:schemeClr>
                                  </a:solidFill>
                                  <a:latin typeface="Cambria Math" panose="02040503050406030204" pitchFamily="18" charset="0"/>
                                </a:rPr>
                              </m:ctrlPr>
                            </m:sSupPr>
                            <m:e>
                              <m:r>
                                <a:rPr lang="en-US" sz="2400" i="1">
                                  <a:solidFill>
                                    <a:schemeClr val="bg1">
                                      <a:lumMod val="50000"/>
                                    </a:schemeClr>
                                  </a:solidFill>
                                  <a:latin typeface="Cambria Math" panose="02040503050406030204" pitchFamily="18" charset="0"/>
                                </a:rPr>
                                <m:t>𝑒</m:t>
                              </m:r>
                            </m:e>
                            <m:sup>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𝛽</m:t>
                                  </m:r>
                                </m:e>
                                <m:sub>
                                  <m:r>
                                    <a:rPr lang="en-US" sz="2400" i="1">
                                      <a:solidFill>
                                        <a:schemeClr val="bg1">
                                          <a:lumMod val="50000"/>
                                        </a:schemeClr>
                                      </a:solidFill>
                                      <a:latin typeface="Cambria Math" panose="02040503050406030204" pitchFamily="18" charset="0"/>
                                    </a:rPr>
                                    <m:t>0</m:t>
                                  </m:r>
                                </m:sub>
                              </m:sSub>
                              <m:r>
                                <a:rPr lang="en-US" sz="2400" i="1">
                                  <a:solidFill>
                                    <a:schemeClr val="bg1">
                                      <a:lumMod val="50000"/>
                                    </a:schemeClr>
                                  </a:solidFill>
                                  <a:latin typeface="Cambria Math" panose="02040503050406030204" pitchFamily="18" charset="0"/>
                                </a:rPr>
                                <m:t>+</m:t>
                              </m:r>
                              <m:sSup>
                                <m:sSupPr>
                                  <m:ctrlPr>
                                    <a:rPr lang="en-US" sz="2400" i="1">
                                      <a:solidFill>
                                        <a:schemeClr val="bg1">
                                          <a:lumMod val="50000"/>
                                        </a:schemeClr>
                                      </a:solidFill>
                                      <a:latin typeface="Cambria Math" panose="02040503050406030204" pitchFamily="18" charset="0"/>
                                    </a:rPr>
                                  </m:ctrlPr>
                                </m:sSupPr>
                                <m:e>
                                  <m:r>
                                    <a:rPr lang="en-US" sz="2400" i="1">
                                      <a:solidFill>
                                        <a:schemeClr val="bg1">
                                          <a:lumMod val="50000"/>
                                        </a:schemeClr>
                                      </a:solidFill>
                                      <a:latin typeface="Cambria Math" panose="02040503050406030204" pitchFamily="18" charset="0"/>
                                    </a:rPr>
                                    <m:t>𝛽</m:t>
                                  </m:r>
                                </m:e>
                                <m:sup>
                                  <m:r>
                                    <a:rPr lang="en-US" sz="2400" i="1">
                                      <a:solidFill>
                                        <a:schemeClr val="bg1">
                                          <a:lumMod val="50000"/>
                                        </a:schemeClr>
                                      </a:solidFill>
                                      <a:latin typeface="Cambria Math" panose="02040503050406030204" pitchFamily="18" charset="0"/>
                                    </a:rPr>
                                    <m:t>𝑇</m:t>
                                  </m:r>
                                </m:sup>
                              </m:sSup>
                              <m:r>
                                <a:rPr lang="en-US" sz="2400" i="1">
                                  <a:solidFill>
                                    <a:schemeClr val="bg1">
                                      <a:lumMod val="50000"/>
                                    </a:schemeClr>
                                  </a:solidFill>
                                  <a:latin typeface="Cambria Math" panose="02040503050406030204" pitchFamily="18" charset="0"/>
                                </a:rPr>
                                <m:t>𝑥</m:t>
                              </m:r>
                            </m:sup>
                          </m:sSup>
                        </m:num>
                        <m:den>
                          <m:r>
                            <a:rPr lang="en-US" sz="2400" i="1">
                              <a:solidFill>
                                <a:schemeClr val="bg1">
                                  <a:lumMod val="50000"/>
                                </a:schemeClr>
                              </a:solidFill>
                              <a:latin typeface="Cambria Math" panose="02040503050406030204" pitchFamily="18" charset="0"/>
                            </a:rPr>
                            <m:t>1</m:t>
                          </m:r>
                          <m:r>
                            <a:rPr lang="en-US" sz="2400" i="1">
                              <a:solidFill>
                                <a:schemeClr val="bg1">
                                  <a:lumMod val="50000"/>
                                </a:schemeClr>
                              </a:solidFill>
                              <a:latin typeface="Cambria Math" panose="02040503050406030204" pitchFamily="18" charset="0"/>
                            </a:rPr>
                            <m:t>+</m:t>
                          </m:r>
                          <m:sSup>
                            <m:sSupPr>
                              <m:ctrlPr>
                                <a:rPr lang="en-US" sz="2400" i="1">
                                  <a:solidFill>
                                    <a:schemeClr val="bg1">
                                      <a:lumMod val="50000"/>
                                    </a:schemeClr>
                                  </a:solidFill>
                                  <a:latin typeface="Cambria Math" panose="02040503050406030204" pitchFamily="18" charset="0"/>
                                </a:rPr>
                              </m:ctrlPr>
                            </m:sSupPr>
                            <m:e>
                              <m:r>
                                <a:rPr lang="en-US" sz="2400" i="1">
                                  <a:solidFill>
                                    <a:schemeClr val="bg1">
                                      <a:lumMod val="50000"/>
                                    </a:schemeClr>
                                  </a:solidFill>
                                  <a:latin typeface="Cambria Math" panose="02040503050406030204" pitchFamily="18" charset="0"/>
                                </a:rPr>
                                <m:t>𝑒</m:t>
                              </m:r>
                            </m:e>
                            <m:sup>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𝛽</m:t>
                                  </m:r>
                                </m:e>
                                <m:sub>
                                  <m:r>
                                    <a:rPr lang="en-US" sz="2400" i="1">
                                      <a:solidFill>
                                        <a:schemeClr val="bg1">
                                          <a:lumMod val="50000"/>
                                        </a:schemeClr>
                                      </a:solidFill>
                                      <a:latin typeface="Cambria Math" panose="02040503050406030204" pitchFamily="18" charset="0"/>
                                    </a:rPr>
                                    <m:t>0</m:t>
                                  </m:r>
                                </m:sub>
                              </m:sSub>
                              <m:r>
                                <a:rPr lang="en-US" sz="2400" i="1">
                                  <a:solidFill>
                                    <a:schemeClr val="bg1">
                                      <a:lumMod val="50000"/>
                                    </a:schemeClr>
                                  </a:solidFill>
                                  <a:latin typeface="Cambria Math" panose="02040503050406030204" pitchFamily="18" charset="0"/>
                                </a:rPr>
                                <m:t>+</m:t>
                              </m:r>
                              <m:sSup>
                                <m:sSupPr>
                                  <m:ctrlPr>
                                    <a:rPr lang="en-US" sz="2400" i="1">
                                      <a:solidFill>
                                        <a:schemeClr val="bg1">
                                          <a:lumMod val="50000"/>
                                        </a:schemeClr>
                                      </a:solidFill>
                                      <a:latin typeface="Cambria Math" panose="02040503050406030204" pitchFamily="18" charset="0"/>
                                    </a:rPr>
                                  </m:ctrlPr>
                                </m:sSupPr>
                                <m:e>
                                  <m:r>
                                    <a:rPr lang="en-US" sz="2400" i="1">
                                      <a:solidFill>
                                        <a:schemeClr val="bg1">
                                          <a:lumMod val="50000"/>
                                        </a:schemeClr>
                                      </a:solidFill>
                                      <a:latin typeface="Cambria Math" panose="02040503050406030204" pitchFamily="18" charset="0"/>
                                    </a:rPr>
                                    <m:t>𝛽</m:t>
                                  </m:r>
                                </m:e>
                                <m:sup>
                                  <m:r>
                                    <a:rPr lang="en-US" sz="2400" i="1">
                                      <a:solidFill>
                                        <a:schemeClr val="bg1">
                                          <a:lumMod val="50000"/>
                                        </a:schemeClr>
                                      </a:solidFill>
                                      <a:latin typeface="Cambria Math" panose="02040503050406030204" pitchFamily="18" charset="0"/>
                                    </a:rPr>
                                    <m:t>𝑇</m:t>
                                  </m:r>
                                </m:sup>
                              </m:sSup>
                              <m:r>
                                <a:rPr lang="en-US" sz="2400" i="1">
                                  <a:solidFill>
                                    <a:schemeClr val="bg1">
                                      <a:lumMod val="50000"/>
                                    </a:schemeClr>
                                  </a:solidFill>
                                  <a:latin typeface="Cambria Math" panose="02040503050406030204" pitchFamily="18" charset="0"/>
                                </a:rPr>
                                <m:t>𝑥</m:t>
                              </m:r>
                            </m:sup>
                          </m:sSup>
                        </m:den>
                      </m:f>
                    </m:oMath>
                  </m:oMathPara>
                </a14:m>
                <a:endParaRPr lang="en-US" sz="2400" dirty="0">
                  <a:solidFill>
                    <a:schemeClr val="bg1">
                      <a:lumMod val="50000"/>
                    </a:schemeClr>
                  </a:solidFill>
                  <a:latin typeface="+mj-lt"/>
                </a:endParaRPr>
              </a:p>
              <a:p>
                <a:pPr marL="0" indent="0">
                  <a:lnSpc>
                    <a:spcPct val="110000"/>
                  </a:lnSpc>
                  <a:buNone/>
                </a:pPr>
                <a:r>
                  <a:rPr lang="en-US" sz="2400" dirty="0">
                    <a:solidFill>
                      <a:schemeClr val="bg1">
                        <a:lumMod val="50000"/>
                      </a:schemeClr>
                    </a:solidFill>
                    <a:latin typeface="+mj-lt"/>
                  </a:rPr>
                  <a:t>Training a logistic regression model involve finding the coefficients </a:t>
                </a:r>
                <a14:m>
                  <m:oMath xmlns:m="http://schemas.openxmlformats.org/officeDocument/2006/math">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𝛽</m:t>
                        </m:r>
                      </m:e>
                      <m:sub>
                        <m:r>
                          <a:rPr lang="en-US" sz="2400" i="1">
                            <a:solidFill>
                              <a:schemeClr val="bg1">
                                <a:lumMod val="50000"/>
                              </a:schemeClr>
                            </a:solidFill>
                            <a:latin typeface="Cambria Math" panose="02040503050406030204" pitchFamily="18" charset="0"/>
                          </a:rPr>
                          <m:t>0</m:t>
                        </m:r>
                      </m:sub>
                    </m:sSub>
                    <m:r>
                      <a:rPr lang="en-US" sz="2400" i="1">
                        <a:solidFill>
                          <a:schemeClr val="bg1">
                            <a:lumMod val="50000"/>
                          </a:schemeClr>
                        </a:solidFill>
                        <a:latin typeface="Cambria Math" panose="02040503050406030204" pitchFamily="18"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𝛽</m:t>
                        </m:r>
                      </m:e>
                      <m:sub>
                        <m:r>
                          <a:rPr lang="en-US" sz="2400" i="1">
                            <a:solidFill>
                              <a:schemeClr val="bg1">
                                <a:lumMod val="50000"/>
                              </a:schemeClr>
                            </a:solidFill>
                            <a:latin typeface="Cambria Math" panose="02040503050406030204" pitchFamily="18" charset="0"/>
                          </a:rPr>
                          <m:t>1</m:t>
                        </m:r>
                      </m:sub>
                    </m:sSub>
                    <m:r>
                      <a:rPr lang="en-US" sz="2400" i="1">
                        <a:solidFill>
                          <a:schemeClr val="bg1">
                            <a:lumMod val="50000"/>
                          </a:schemeClr>
                        </a:solidFill>
                        <a:latin typeface="Cambria Math" panose="02040503050406030204" pitchFamily="18"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𝛽</m:t>
                        </m:r>
                      </m:e>
                      <m:sub>
                        <m:r>
                          <a:rPr lang="en-US" sz="2400" i="1">
                            <a:solidFill>
                              <a:schemeClr val="bg1">
                                <a:lumMod val="50000"/>
                              </a:schemeClr>
                            </a:solidFill>
                            <a:latin typeface="Cambria Math" panose="02040503050406030204" pitchFamily="18" charset="0"/>
                          </a:rPr>
                          <m:t>2</m:t>
                        </m:r>
                      </m:sub>
                    </m:sSub>
                    <m:r>
                      <a:rPr lang="en-US" sz="2400" i="1">
                        <a:solidFill>
                          <a:schemeClr val="bg1">
                            <a:lumMod val="50000"/>
                          </a:schemeClr>
                        </a:solidFill>
                        <a:latin typeface="Cambria Math" panose="02040503050406030204" pitchFamily="18"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𝛽</m:t>
                        </m:r>
                      </m:e>
                      <m:sub>
                        <m:r>
                          <a:rPr lang="en-US" sz="2400" i="1">
                            <a:solidFill>
                              <a:schemeClr val="bg1">
                                <a:lumMod val="50000"/>
                              </a:schemeClr>
                            </a:solidFill>
                            <a:latin typeface="Cambria Math" panose="02040503050406030204" pitchFamily="18" charset="0"/>
                          </a:rPr>
                          <m:t>𝑛</m:t>
                        </m:r>
                      </m:sub>
                    </m:sSub>
                  </m:oMath>
                </a14:m>
                <a:r>
                  <a:rPr lang="en-US" sz="2400" dirty="0">
                    <a:solidFill>
                      <a:schemeClr val="bg1">
                        <a:lumMod val="50000"/>
                      </a:schemeClr>
                    </a:solidFill>
                    <a:latin typeface="+mj-lt"/>
                  </a:rPr>
                  <a:t> that will maximize the </a:t>
                </a:r>
                <a:r>
                  <a:rPr lang="en-US" sz="2400" b="1" dirty="0">
                    <a:solidFill>
                      <a:schemeClr val="bg1">
                        <a:lumMod val="50000"/>
                      </a:schemeClr>
                    </a:solidFill>
                    <a:latin typeface="+mj-lt"/>
                  </a:rPr>
                  <a:t>likelihood function</a:t>
                </a:r>
                <a:r>
                  <a:rPr lang="en-US" sz="2400" dirty="0">
                    <a:solidFill>
                      <a:schemeClr val="bg1">
                        <a:lumMod val="50000"/>
                      </a:schemeClr>
                    </a:solidFill>
                    <a:latin typeface="+mj-lt"/>
                  </a:rPr>
                  <a:t>.</a:t>
                </a:r>
              </a:p>
              <a:p>
                <a:pPr marL="0" indent="0">
                  <a:lnSpc>
                    <a:spcPct val="110000"/>
                  </a:lnSpc>
                  <a:buNone/>
                </a:pPr>
                <a:r>
                  <a:rPr lang="en-US" sz="2400" dirty="0">
                    <a:solidFill>
                      <a:schemeClr val="bg1">
                        <a:lumMod val="50000"/>
                      </a:schemeClr>
                    </a:solidFill>
                    <a:latin typeface="+mj-lt"/>
                  </a:rPr>
                  <a:t>There isn’t a closed form solution and the optimization is carried out numerically. </a:t>
                </a:r>
              </a:p>
              <a:p>
                <a:pPr marL="177800" indent="0">
                  <a:lnSpc>
                    <a:spcPct val="130000"/>
                  </a:lnSpc>
                  <a:spcBef>
                    <a:spcPts val="0"/>
                  </a:spcBef>
                  <a:buNone/>
                </a:pPr>
                <a:endParaRPr lang="en-GB" sz="2400" dirty="0">
                  <a:solidFill>
                    <a:schemeClr val="bg1">
                      <a:lumMod val="50000"/>
                    </a:schemeClr>
                  </a:solidFill>
                  <a:latin typeface="+mj-lt"/>
                  <a:ea typeface="Arial"/>
                  <a:cs typeface="Arial"/>
                  <a:sym typeface="Open Sans"/>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928" t="-700"/>
                </a:stretch>
              </a:blipFill>
            </p:spPr>
            <p:txBody>
              <a:bodyPr/>
              <a:lstStyle/>
              <a:p>
                <a:r>
                  <a:rPr lang="en-IL">
                    <a:noFill/>
                  </a:rPr>
                  <a:t> </a:t>
                </a:r>
              </a:p>
            </p:txBody>
          </p:sp>
        </mc:Fallback>
      </mc:AlternateContent>
    </p:spTree>
    <p:extLst>
      <p:ext uri="{BB962C8B-B14F-4D97-AF65-F5344CB8AC3E}">
        <p14:creationId xmlns:p14="http://schemas.microsoft.com/office/powerpoint/2010/main" val="801229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Logistic regression</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00000"/>
                  </a:lnSpc>
                  <a:buNone/>
                </a:pPr>
                <a:r>
                  <a:rPr lang="en-US" dirty="0">
                    <a:solidFill>
                      <a:schemeClr val="bg1">
                        <a:lumMod val="50000"/>
                      </a:schemeClr>
                    </a:solidFill>
                    <a:latin typeface="+mj-lt"/>
                    <a:ea typeface="Open Sans" panose="020B0604020202020204" charset="0"/>
                    <a:cs typeface="Open Sans" panose="020B0604020202020204" charset="0"/>
                  </a:rPr>
                  <a:t>So, we have a method for extracting </a:t>
                </a:r>
                <a14:m>
                  <m:oMath xmlns:m="http://schemas.openxmlformats.org/officeDocument/2006/math">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𝛽</m:t>
                        </m:r>
                      </m:e>
                      <m:sub>
                        <m:r>
                          <a:rPr lang="en-US" i="1">
                            <a:solidFill>
                              <a:schemeClr val="bg1">
                                <a:lumMod val="50000"/>
                              </a:schemeClr>
                            </a:solidFill>
                            <a:latin typeface="Cambria Math" panose="02040503050406030204" pitchFamily="18" charset="0"/>
                          </a:rPr>
                          <m:t>0</m:t>
                        </m:r>
                      </m:sub>
                    </m:sSub>
                    <m:r>
                      <a:rPr lang="en-US"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𝛽</m:t>
                        </m:r>
                      </m:e>
                      <m:sub>
                        <m:r>
                          <a:rPr lang="en-US" i="1">
                            <a:solidFill>
                              <a:schemeClr val="bg1">
                                <a:lumMod val="50000"/>
                              </a:schemeClr>
                            </a:solidFill>
                            <a:latin typeface="Cambria Math" panose="02040503050406030204" pitchFamily="18" charset="0"/>
                          </a:rPr>
                          <m:t>1</m:t>
                        </m:r>
                      </m:sub>
                    </m:sSub>
                    <m:r>
                      <a:rPr lang="en-US"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𝛽</m:t>
                        </m:r>
                      </m:e>
                      <m:sub>
                        <m:r>
                          <a:rPr lang="en-US" i="1">
                            <a:solidFill>
                              <a:schemeClr val="bg1">
                                <a:lumMod val="50000"/>
                              </a:schemeClr>
                            </a:solidFill>
                            <a:latin typeface="Cambria Math" panose="02040503050406030204" pitchFamily="18" charset="0"/>
                          </a:rPr>
                          <m:t>2</m:t>
                        </m:r>
                      </m:sub>
                    </m:sSub>
                    <m:r>
                      <a:rPr lang="en-US" i="1">
                        <a:solidFill>
                          <a:schemeClr val="bg1">
                            <a:lumMod val="50000"/>
                          </a:schemeClr>
                        </a:solidFill>
                        <a:latin typeface="Cambria Math" panose="02040503050406030204" pitchFamily="18" charset="0"/>
                      </a:rPr>
                      <m:t>,…,</m:t>
                    </m:r>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𝛽</m:t>
                        </m:r>
                      </m:e>
                      <m:sub>
                        <m:r>
                          <a:rPr lang="en-US" i="1">
                            <a:solidFill>
                              <a:schemeClr val="bg1">
                                <a:lumMod val="50000"/>
                              </a:schemeClr>
                            </a:solidFill>
                            <a:latin typeface="Cambria Math" panose="02040503050406030204" pitchFamily="18" charset="0"/>
                          </a:rPr>
                          <m:t>𝑛</m:t>
                        </m:r>
                      </m:sub>
                    </m:sSub>
                  </m:oMath>
                </a14:m>
                <a:r>
                  <a:rPr lang="en-US" dirty="0">
                    <a:solidFill>
                      <a:schemeClr val="bg1">
                        <a:lumMod val="50000"/>
                      </a:schemeClr>
                    </a:solidFill>
                    <a:latin typeface="+mj-lt"/>
                    <a:ea typeface="Open Sans" panose="020B0604020202020204" charset="0"/>
                    <a:cs typeface="Open Sans" panose="020B0604020202020204" charset="0"/>
                  </a:rPr>
                  <a:t>, and computing </a:t>
                </a:r>
                <a14:m>
                  <m:oMath xmlns:m="http://schemas.openxmlformats.org/officeDocument/2006/math">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𝑌</m:t>
                        </m:r>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1</m:t>
                        </m:r>
                      </m:e>
                      <m:e>
                        <m:r>
                          <a:rPr lang="en-US" i="1">
                            <a:solidFill>
                              <a:schemeClr val="bg1">
                                <a:lumMod val="50000"/>
                              </a:schemeClr>
                            </a:solidFill>
                            <a:latin typeface="Cambria Math" panose="02040503050406030204" pitchFamily="18" charset="0"/>
                          </a:rPr>
                          <m:t>𝑋</m:t>
                        </m:r>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𝑥</m:t>
                        </m:r>
                      </m:e>
                    </m:d>
                  </m:oMath>
                </a14:m>
                <a:r>
                  <a:rPr lang="en-US" dirty="0">
                    <a:solidFill>
                      <a:schemeClr val="bg1">
                        <a:lumMod val="50000"/>
                      </a:schemeClr>
                    </a:solidFill>
                    <a:latin typeface="+mj-lt"/>
                    <a:ea typeface="Open Sans" panose="020B0604020202020204" charset="0"/>
                    <a:cs typeface="Open Sans" panose="020B0604020202020204" charset="0"/>
                  </a:rPr>
                  <a:t>. </a:t>
                </a:r>
              </a:p>
              <a:p>
                <a:pPr marL="0" indent="0">
                  <a:lnSpc>
                    <a:spcPct val="100000"/>
                  </a:lnSpc>
                  <a:buNone/>
                </a:pPr>
                <a:r>
                  <a:rPr lang="en-US" dirty="0">
                    <a:solidFill>
                      <a:schemeClr val="bg1">
                        <a:lumMod val="50000"/>
                      </a:schemeClr>
                    </a:solidFill>
                    <a:latin typeface="+mj-lt"/>
                    <a:ea typeface="Open Sans" panose="020B0604020202020204" charset="0"/>
                    <a:cs typeface="Open Sans" panose="020B0604020202020204" charset="0"/>
                  </a:rPr>
                  <a:t>In order to obtain “crisp classification” we also need a threshold: </a:t>
                </a:r>
              </a:p>
              <a:p>
                <a:pPr marL="0" indent="0">
                  <a:lnSpc>
                    <a:spcPct val="100000"/>
                  </a:lnSpc>
                  <a:buNone/>
                </a:pPr>
                <a:r>
                  <a:rPr lang="en-US" dirty="0">
                    <a:solidFill>
                      <a:schemeClr val="bg1">
                        <a:lumMod val="50000"/>
                      </a:schemeClr>
                    </a:solidFill>
                    <a:latin typeface="+mj-lt"/>
                    <a:ea typeface="Open Sans" panose="020B0604020202020204" charset="0"/>
                    <a:cs typeface="Open Sans" panose="020B0604020202020204" charset="0"/>
                  </a:rPr>
                  <a:t>If </a:t>
                </a:r>
                <a14:m>
                  <m:oMath xmlns:m="http://schemas.openxmlformats.org/officeDocument/2006/math">
                    <m:r>
                      <a:rPr lang="en-US" i="1">
                        <a:solidFill>
                          <a:schemeClr val="bg1">
                            <a:lumMod val="50000"/>
                          </a:schemeClr>
                        </a:solidFill>
                        <a:latin typeface="Cambria Math" panose="02040503050406030204" pitchFamily="18" charset="0"/>
                      </a:rPr>
                      <m:t>𝑃</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𝑌</m:t>
                        </m:r>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1</m:t>
                        </m:r>
                      </m:e>
                      <m:e>
                        <m:r>
                          <a:rPr lang="en-US" i="1">
                            <a:solidFill>
                              <a:schemeClr val="bg1">
                                <a:lumMod val="50000"/>
                              </a:schemeClr>
                            </a:solidFill>
                            <a:latin typeface="Cambria Math" panose="02040503050406030204" pitchFamily="18" charset="0"/>
                          </a:rPr>
                          <m:t>𝑋</m:t>
                        </m:r>
                        <m:r>
                          <a:rPr lang="en-US" i="1">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𝑥</m:t>
                        </m:r>
                      </m:e>
                    </m:d>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i="1" smtClean="0">
                        <a:solidFill>
                          <a:schemeClr val="bg1">
                            <a:lumMod val="50000"/>
                          </a:schemeClr>
                        </a:solidFill>
                        <a:latin typeface="Cambria Math" panose="02040503050406030204" pitchFamily="18" charset="0"/>
                        <a:ea typeface="Cambria Math" panose="02040503050406030204" pitchFamily="18" charset="0"/>
                      </a:rPr>
                      <m:t>𝜏</m:t>
                    </m:r>
                  </m:oMath>
                </a14:m>
                <a:r>
                  <a:rPr lang="en-US" dirty="0">
                    <a:solidFill>
                      <a:schemeClr val="bg1">
                        <a:lumMod val="50000"/>
                      </a:schemeClr>
                    </a:solidFill>
                    <a:latin typeface="+mj-lt"/>
                    <a:ea typeface="Open Sans" panose="020B0604020202020204" charset="0"/>
                    <a:cs typeface="Open Sans" panose="020B0604020202020204" charset="0"/>
                  </a:rPr>
                  <a:t> then Y = 1. Else, Y=0.</a:t>
                </a:r>
              </a:p>
              <a:p>
                <a:pPr marL="520700" indent="-342900">
                  <a:lnSpc>
                    <a:spcPct val="130000"/>
                  </a:lnSpc>
                  <a:spcBef>
                    <a:spcPts val="0"/>
                  </a:spcBef>
                </a:pPr>
                <a:endParaRPr lang="en-GB" sz="2400" dirty="0">
                  <a:solidFill>
                    <a:schemeClr val="bg1">
                      <a:lumMod val="50000"/>
                    </a:schemeClr>
                  </a:solidFill>
                  <a:latin typeface="+mj-lt"/>
                  <a:ea typeface="Arial"/>
                  <a:cs typeface="Arial"/>
                  <a:sym typeface="Open Sans"/>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1217" t="-1261"/>
                </a:stretch>
              </a:blipFill>
            </p:spPr>
            <p:txBody>
              <a:bodyPr/>
              <a:lstStyle/>
              <a:p>
                <a:r>
                  <a:rPr lang="en-IL">
                    <a:noFill/>
                  </a:rPr>
                  <a:t> </a:t>
                </a:r>
              </a:p>
            </p:txBody>
          </p:sp>
        </mc:Fallback>
      </mc:AlternateContent>
    </p:spTree>
    <p:extLst>
      <p:ext uri="{BB962C8B-B14F-4D97-AF65-F5344CB8AC3E}">
        <p14:creationId xmlns:p14="http://schemas.microsoft.com/office/powerpoint/2010/main" val="211160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graphicFrame>
        <p:nvGraphicFramePr>
          <p:cNvPr id="6" name="Table 2">
            <a:extLst>
              <a:ext uri="{FF2B5EF4-FFF2-40B4-BE49-F238E27FC236}">
                <a16:creationId xmlns:a16="http://schemas.microsoft.com/office/drawing/2014/main" id="{87DF5DA0-7C75-4396-A044-0F70DE376BCF}"/>
              </a:ext>
            </a:extLst>
          </p:cNvPr>
          <p:cNvGraphicFramePr>
            <a:graphicFrameLocks noGrp="1"/>
          </p:cNvGraphicFramePr>
          <p:nvPr>
            <p:extLst/>
          </p:nvPr>
        </p:nvGraphicFramePr>
        <p:xfrm>
          <a:off x="1623260" y="1546616"/>
          <a:ext cx="8945480" cy="4303268"/>
        </p:xfrm>
        <a:graphic>
          <a:graphicData uri="http://schemas.openxmlformats.org/drawingml/2006/table">
            <a:tbl>
              <a:tblPr firstRow="1" bandRow="1">
                <a:tableStyleId>{7E9639D4-E3E2-4D34-9284-5A2195B3D0D7}</a:tableStyleId>
              </a:tblPr>
              <a:tblGrid>
                <a:gridCol w="1118185">
                  <a:extLst>
                    <a:ext uri="{9D8B030D-6E8A-4147-A177-3AD203B41FA5}">
                      <a16:colId xmlns:a16="http://schemas.microsoft.com/office/drawing/2014/main" val="20000"/>
                    </a:ext>
                  </a:extLst>
                </a:gridCol>
                <a:gridCol w="1118185">
                  <a:extLst>
                    <a:ext uri="{9D8B030D-6E8A-4147-A177-3AD203B41FA5}">
                      <a16:colId xmlns:a16="http://schemas.microsoft.com/office/drawing/2014/main" val="20001"/>
                    </a:ext>
                  </a:extLst>
                </a:gridCol>
                <a:gridCol w="1118185">
                  <a:extLst>
                    <a:ext uri="{9D8B030D-6E8A-4147-A177-3AD203B41FA5}">
                      <a16:colId xmlns:a16="http://schemas.microsoft.com/office/drawing/2014/main" val="20002"/>
                    </a:ext>
                  </a:extLst>
                </a:gridCol>
                <a:gridCol w="1118185">
                  <a:extLst>
                    <a:ext uri="{9D8B030D-6E8A-4147-A177-3AD203B41FA5}">
                      <a16:colId xmlns:a16="http://schemas.microsoft.com/office/drawing/2014/main" val="20003"/>
                    </a:ext>
                  </a:extLst>
                </a:gridCol>
                <a:gridCol w="1118185">
                  <a:extLst>
                    <a:ext uri="{9D8B030D-6E8A-4147-A177-3AD203B41FA5}">
                      <a16:colId xmlns:a16="http://schemas.microsoft.com/office/drawing/2014/main" val="20004"/>
                    </a:ext>
                  </a:extLst>
                </a:gridCol>
                <a:gridCol w="1118185">
                  <a:extLst>
                    <a:ext uri="{9D8B030D-6E8A-4147-A177-3AD203B41FA5}">
                      <a16:colId xmlns:a16="http://schemas.microsoft.com/office/drawing/2014/main" val="20005"/>
                    </a:ext>
                  </a:extLst>
                </a:gridCol>
                <a:gridCol w="1118185">
                  <a:extLst>
                    <a:ext uri="{9D8B030D-6E8A-4147-A177-3AD203B41FA5}">
                      <a16:colId xmlns:a16="http://schemas.microsoft.com/office/drawing/2014/main" val="20006"/>
                    </a:ext>
                  </a:extLst>
                </a:gridCol>
                <a:gridCol w="1118185">
                  <a:extLst>
                    <a:ext uri="{9D8B030D-6E8A-4147-A177-3AD203B41FA5}">
                      <a16:colId xmlns:a16="http://schemas.microsoft.com/office/drawing/2014/main" val="20007"/>
                    </a:ext>
                  </a:extLst>
                </a:gridCol>
              </a:tblGrid>
              <a:tr h="576401">
                <a:tc>
                  <a:txBody>
                    <a:bodyPr/>
                    <a:lstStyle/>
                    <a:p>
                      <a:pPr algn="ctr"/>
                      <a:r>
                        <a:rPr lang="en-US" dirty="0"/>
                        <a:t>X</a:t>
                      </a:r>
                      <a:r>
                        <a:rPr lang="en-US" baseline="-25000" dirty="0"/>
                        <a:t>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Y</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576401">
                <a:tc>
                  <a:txBody>
                    <a:bodyPr/>
                    <a:lstStyle/>
                    <a:p>
                      <a:pPr algn="ctr"/>
                      <a:r>
                        <a:rPr lang="en-US" dirty="0"/>
                        <a:t>x</a:t>
                      </a:r>
                      <a:r>
                        <a:rPr lang="en-US" baseline="-25000" dirty="0"/>
                        <a:t>1,1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n-2,1</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a:t>y</a:t>
                      </a:r>
                      <a:r>
                        <a:rPr lang="en-US" baseline="-25000" dirty="0"/>
                        <a:t>1</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576401">
                <a:tc>
                  <a:txBody>
                    <a:bodyPr/>
                    <a:lstStyle/>
                    <a:p>
                      <a:pPr algn="ctr"/>
                      <a:r>
                        <a:rPr lang="en-US" dirty="0"/>
                        <a:t>x</a:t>
                      </a:r>
                      <a:r>
                        <a:rPr lang="en-US" baseline="-25000" dirty="0"/>
                        <a:t>1,2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n-2,2</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a:t>y</a:t>
                      </a:r>
                      <a:r>
                        <a:rPr lang="en-US" baseline="-25000" dirty="0"/>
                        <a:t>2</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421263">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p>
                    <a:p>
                      <a:pPr algn="ctr"/>
                      <a:r>
                        <a:rPr lang="en-US" dirty="0"/>
                        <a:t>.</a:t>
                      </a:r>
                    </a:p>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576401">
                <a:tc>
                  <a:txBody>
                    <a:bodyPr/>
                    <a:lstStyle/>
                    <a:p>
                      <a:pPr algn="ctr"/>
                      <a:r>
                        <a:rPr lang="en-US" dirty="0"/>
                        <a:t>x</a:t>
                      </a:r>
                      <a:r>
                        <a:rPr lang="en-US" baseline="-25000" dirty="0"/>
                        <a:t>1,m-1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n-2,m-1</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n,m-1</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a:t>y</a:t>
                      </a:r>
                      <a:r>
                        <a:rPr lang="en-US" baseline="-25000" dirty="0"/>
                        <a:t>m-1</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576401">
                <a:tc>
                  <a:txBody>
                    <a:bodyPr/>
                    <a:lstStyle/>
                    <a:p>
                      <a:pPr algn="ctr"/>
                      <a:r>
                        <a:rPr lang="en-US" dirty="0"/>
                        <a:t>x</a:t>
                      </a:r>
                      <a:r>
                        <a:rPr lang="en-US" baseline="-25000" dirty="0"/>
                        <a:t>1,m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2,m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3,m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n-2,m</a:t>
                      </a:r>
                      <a:endParaRPr lang="en-US" i="0"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n-1,m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dirty="0"/>
                        <a:t>x</a:t>
                      </a:r>
                      <a:r>
                        <a:rPr lang="en-US" baseline="-25000" dirty="0"/>
                        <a:t>n,m</a:t>
                      </a:r>
                      <a:endParaRPr lang="en-US" i="1" dirty="0">
                        <a:latin typeface="Times New Roman" panose="02020603050405020304" pitchFamily="18" charset="0"/>
                        <a:cs typeface="Times New Roman" panose="02020603050405020304" pitchFamily="18" charset="0"/>
                      </a:endParaRPr>
                    </a:p>
                  </a:txBody>
                  <a:tcPr/>
                </a:tc>
                <a:tc>
                  <a:txBody>
                    <a:bodyPr/>
                    <a:lstStyle/>
                    <a:p>
                      <a:pPr algn="ctr"/>
                      <a:r>
                        <a:rPr lang="en-US" baseline="0" dirty="0" err="1"/>
                        <a:t>y</a:t>
                      </a:r>
                      <a:r>
                        <a:rPr lang="en-US" baseline="-25000" dirty="0" err="1"/>
                        <a:t>m</a:t>
                      </a:r>
                      <a:endParaRPr lang="en-US"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815037-4637-4C53-A2D5-830D56DADF03}"/>
                  </a:ext>
                </a:extLst>
              </p:cNvPr>
              <p:cNvSpPr txBox="1"/>
              <p:nvPr/>
            </p:nvSpPr>
            <p:spPr>
              <a:xfrm>
                <a:off x="4831742" y="6086856"/>
                <a:ext cx="2542370" cy="316112"/>
              </a:xfrm>
              <a:prstGeom prst="rect">
                <a:avLst/>
              </a:prstGeom>
              <a:noFill/>
            </p:spPr>
            <p:txBody>
              <a:bodyPr wrap="square" lIns="0" tIns="0" rIns="0" bIns="0" rtlCol="1">
                <a:spAutoFit/>
              </a:bodyPr>
              <a:lstStyle/>
              <a:p>
                <a:pPr/>
                <a14:m>
                  <m:oMathPara xmlns:m="http://schemas.openxmlformats.org/officeDocument/2006/math">
                    <m:oMathParaPr>
                      <m:jc m:val="left"/>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b="0" i="1" smtClean="0">
                                  <a:latin typeface="Cambria Math" panose="02040503050406030204" pitchFamily="18" charset="0"/>
                                </a:rPr>
                                <m:t>𝑛</m:t>
                              </m:r>
                            </m:sub>
                          </m:sSub>
                        </m:e>
                      </m:d>
                    </m:oMath>
                  </m:oMathPara>
                </a14:m>
                <a:endParaRPr lang="he-IL" sz="2000" dirty="0"/>
              </a:p>
            </p:txBody>
          </p:sp>
        </mc:Choice>
        <mc:Fallback xmlns="">
          <p:sp>
            <p:nvSpPr>
              <p:cNvPr id="8" name="TextBox 7">
                <a:extLst>
                  <a:ext uri="{FF2B5EF4-FFF2-40B4-BE49-F238E27FC236}">
                    <a16:creationId xmlns:a16="http://schemas.microsoft.com/office/drawing/2014/main" id="{DB815037-4637-4C53-A2D5-830D56DADF03}"/>
                  </a:ext>
                </a:extLst>
              </p:cNvPr>
              <p:cNvSpPr txBox="1">
                <a:spLocks noRot="1" noChangeAspect="1" noMove="1" noResize="1" noEditPoints="1" noAdjustHandles="1" noChangeArrowheads="1" noChangeShapeType="1" noTextEdit="1"/>
              </p:cNvSpPr>
              <p:nvPr/>
            </p:nvSpPr>
            <p:spPr>
              <a:xfrm>
                <a:off x="4831742" y="6086856"/>
                <a:ext cx="2542370" cy="316112"/>
              </a:xfrm>
              <a:prstGeom prst="rect">
                <a:avLst/>
              </a:prstGeom>
              <a:blipFill>
                <a:blip r:embed="rId2"/>
                <a:stretch>
                  <a:fillRect l="-3597" t="-25490" b="-37255"/>
                </a:stretch>
              </a:blipFill>
            </p:spPr>
            <p:txBody>
              <a:bodyPr/>
              <a:lstStyle/>
              <a:p>
                <a:r>
                  <a:rPr lang="en-IL">
                    <a:noFill/>
                  </a:rPr>
                  <a:t> </a:t>
                </a:r>
              </a:p>
            </p:txBody>
          </p:sp>
        </mc:Fallback>
      </mc:AlternateContent>
    </p:spTree>
    <p:extLst>
      <p:ext uri="{BB962C8B-B14F-4D97-AF65-F5344CB8AC3E}">
        <p14:creationId xmlns:p14="http://schemas.microsoft.com/office/powerpoint/2010/main" val="2952545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Optimization in 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Autofit/>
          </a:bodyPr>
          <a:lstStyle/>
          <a:p>
            <a:pPr marL="177800" indent="0">
              <a:lnSpc>
                <a:spcPct val="150000"/>
              </a:lnSpc>
              <a:spcBef>
                <a:spcPts val="0"/>
              </a:spcBef>
              <a:buNone/>
            </a:pPr>
            <a:r>
              <a:rPr lang="en-US" sz="2400" dirty="0">
                <a:solidFill>
                  <a:schemeClr val="bg1">
                    <a:lumMod val="50000"/>
                  </a:schemeClr>
                </a:solidFill>
                <a:latin typeface="+mj-lt"/>
              </a:rPr>
              <a:t>Many supervised learning algorithms are actually optimization methods. We search for the fittest model, that is, from a broad family of possible models, find the one than minimizes some “Loss” between the model and the actual outcome.</a:t>
            </a:r>
          </a:p>
          <a:p>
            <a:pPr marL="177800" indent="0">
              <a:lnSpc>
                <a:spcPct val="150000"/>
              </a:lnSpc>
              <a:spcBef>
                <a:spcPts val="0"/>
              </a:spcBef>
              <a:buNone/>
            </a:pPr>
            <a:r>
              <a:rPr lang="en-US" sz="2400" dirty="0">
                <a:solidFill>
                  <a:schemeClr val="bg1">
                    <a:lumMod val="50000"/>
                  </a:schemeClr>
                </a:solidFill>
                <a:latin typeface="+mj-lt"/>
              </a:rPr>
              <a:t>In linear regression: Loss = sum of squares.</a:t>
            </a:r>
          </a:p>
          <a:p>
            <a:pPr marL="177800" indent="0">
              <a:lnSpc>
                <a:spcPct val="150000"/>
              </a:lnSpc>
              <a:spcBef>
                <a:spcPts val="0"/>
              </a:spcBef>
              <a:buNone/>
            </a:pPr>
            <a:r>
              <a:rPr lang="en-US" sz="2400" dirty="0">
                <a:solidFill>
                  <a:schemeClr val="bg1">
                    <a:lumMod val="50000"/>
                  </a:schemeClr>
                </a:solidFill>
                <a:latin typeface="+mj-lt"/>
              </a:rPr>
              <a:t>In logistic regression: Loss (or more appropriate, value function) = likelihood (and we seek for maximization rather than minimization)</a:t>
            </a:r>
          </a:p>
        </p:txBody>
      </p:sp>
    </p:spTree>
    <p:extLst>
      <p:ext uri="{BB962C8B-B14F-4D97-AF65-F5344CB8AC3E}">
        <p14:creationId xmlns:p14="http://schemas.microsoft.com/office/powerpoint/2010/main" val="206457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Agenda</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Naïve Bayes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Logistic regression</a:t>
            </a:r>
          </a:p>
          <a:p>
            <a:pPr>
              <a:lnSpc>
                <a:spcPct val="150000"/>
              </a:lnSpc>
            </a:pPr>
            <a:r>
              <a:rPr lang="en-US" b="1" dirty="0">
                <a:solidFill>
                  <a:schemeClr val="bg1">
                    <a:lumMod val="50000"/>
                  </a:schemeClr>
                </a:solidFill>
                <a:latin typeface="+mj-lt"/>
                <a:ea typeface="Open Sans" panose="020B0604020202020204" charset="0"/>
                <a:cs typeface="Open Sans" panose="020B0604020202020204" charset="0"/>
                <a:sym typeface="Open Sans"/>
              </a:rPr>
              <a:t>SVMs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ANNs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Ensemble methods</a:t>
            </a:r>
            <a:endParaRPr lang="en-US" dirty="0">
              <a:solidFill>
                <a:schemeClr val="bg1">
                  <a:lumMod val="50000"/>
                </a:schemeClr>
              </a:solidFill>
              <a:latin typeface="+mj-lt"/>
              <a:ea typeface="Open Sans" panose="020B0604020202020204" charset="0"/>
              <a:cs typeface="Open Sans" panose="020B0604020202020204" charset="0"/>
            </a:endParaRPr>
          </a:p>
          <a:p>
            <a:pPr marL="0" indent="0">
              <a:lnSpc>
                <a:spcPct val="150000"/>
              </a:lnSpc>
              <a:buNone/>
            </a:pPr>
            <a:endParaRPr lang="en-US" b="1" dirty="0">
              <a:solidFill>
                <a:srgbClr val="0070C0"/>
              </a:solidFill>
              <a:latin typeface="+mj-lt"/>
            </a:endParaRPr>
          </a:p>
        </p:txBody>
      </p:sp>
    </p:spTree>
    <p:extLst>
      <p:ext uri="{BB962C8B-B14F-4D97-AF65-F5344CB8AC3E}">
        <p14:creationId xmlns:p14="http://schemas.microsoft.com/office/powerpoint/2010/main" val="3905474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4" name="Line 10">
            <a:extLst>
              <a:ext uri="{FF2B5EF4-FFF2-40B4-BE49-F238E27FC236}">
                <a16:creationId xmlns:a16="http://schemas.microsoft.com/office/drawing/2014/main" id="{FAE86A33-84B1-4741-A1E7-9F2A2D945F2A}"/>
              </a:ext>
            </a:extLst>
          </p:cNvPr>
          <p:cNvSpPr>
            <a:spLocks noChangeShapeType="1"/>
          </p:cNvSpPr>
          <p:nvPr/>
        </p:nvSpPr>
        <p:spPr bwMode="auto">
          <a:xfrm>
            <a:off x="2854424" y="1898516"/>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 name="Line 11">
            <a:extLst>
              <a:ext uri="{FF2B5EF4-FFF2-40B4-BE49-F238E27FC236}">
                <a16:creationId xmlns:a16="http://schemas.microsoft.com/office/drawing/2014/main" id="{345D7D9B-7AFA-4DD3-B5B6-DC450C033632}"/>
              </a:ext>
            </a:extLst>
          </p:cNvPr>
          <p:cNvSpPr>
            <a:spLocks noChangeShapeType="1"/>
          </p:cNvSpPr>
          <p:nvPr/>
        </p:nvSpPr>
        <p:spPr bwMode="auto">
          <a:xfrm flipV="1">
            <a:off x="2702024" y="5251316"/>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 name="Oval 15">
            <a:extLst>
              <a:ext uri="{FF2B5EF4-FFF2-40B4-BE49-F238E27FC236}">
                <a16:creationId xmlns:a16="http://schemas.microsoft.com/office/drawing/2014/main" id="{889F6CAF-AF6F-49B8-9275-27232F7E5787}"/>
              </a:ext>
            </a:extLst>
          </p:cNvPr>
          <p:cNvSpPr>
            <a:spLocks noChangeAspect="1" noChangeArrowheads="1"/>
          </p:cNvSpPr>
          <p:nvPr/>
        </p:nvSpPr>
        <p:spPr bwMode="auto">
          <a:xfrm>
            <a:off x="3981533" y="4721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7" name="Oval 18">
            <a:extLst>
              <a:ext uri="{FF2B5EF4-FFF2-40B4-BE49-F238E27FC236}">
                <a16:creationId xmlns:a16="http://schemas.microsoft.com/office/drawing/2014/main" id="{5DC99C9A-E49C-47E1-A510-9EC477776A66}"/>
              </a:ext>
            </a:extLst>
          </p:cNvPr>
          <p:cNvSpPr>
            <a:spLocks noChangeAspect="1" noChangeArrowheads="1"/>
          </p:cNvSpPr>
          <p:nvPr/>
        </p:nvSpPr>
        <p:spPr bwMode="auto">
          <a:xfrm>
            <a:off x="4603848" y="250335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8" name="Oval 19">
            <a:extLst>
              <a:ext uri="{FF2B5EF4-FFF2-40B4-BE49-F238E27FC236}">
                <a16:creationId xmlns:a16="http://schemas.microsoft.com/office/drawing/2014/main" id="{C58A5206-B436-4A63-91FF-39EE73581761}"/>
              </a:ext>
            </a:extLst>
          </p:cNvPr>
          <p:cNvSpPr>
            <a:spLocks noChangeAspect="1" noChangeArrowheads="1"/>
          </p:cNvSpPr>
          <p:nvPr/>
        </p:nvSpPr>
        <p:spPr bwMode="auto">
          <a:xfrm>
            <a:off x="4667333" y="3324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9" name="Oval 20">
            <a:extLst>
              <a:ext uri="{FF2B5EF4-FFF2-40B4-BE49-F238E27FC236}">
                <a16:creationId xmlns:a16="http://schemas.microsoft.com/office/drawing/2014/main" id="{87CFA939-4790-4CFA-B0E4-8F49504567B3}"/>
              </a:ext>
            </a:extLst>
          </p:cNvPr>
          <p:cNvSpPr>
            <a:spLocks noChangeAspect="1" noChangeArrowheads="1"/>
          </p:cNvSpPr>
          <p:nvPr/>
        </p:nvSpPr>
        <p:spPr bwMode="auto">
          <a:xfrm>
            <a:off x="3673573" y="235254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0" name="Oval 21">
            <a:extLst>
              <a:ext uri="{FF2B5EF4-FFF2-40B4-BE49-F238E27FC236}">
                <a16:creationId xmlns:a16="http://schemas.microsoft.com/office/drawing/2014/main" id="{B1143653-4771-4406-A10B-9889A2212FAB}"/>
              </a:ext>
            </a:extLst>
          </p:cNvPr>
          <p:cNvSpPr>
            <a:spLocks noChangeAspect="1" noChangeArrowheads="1"/>
          </p:cNvSpPr>
          <p:nvPr/>
        </p:nvSpPr>
        <p:spPr bwMode="auto">
          <a:xfrm>
            <a:off x="4149824" y="3422515"/>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1" name="Oval 22">
            <a:extLst>
              <a:ext uri="{FF2B5EF4-FFF2-40B4-BE49-F238E27FC236}">
                <a16:creationId xmlns:a16="http://schemas.microsoft.com/office/drawing/2014/main" id="{6F8F3204-D470-40F1-A0FB-63482AD5B183}"/>
              </a:ext>
            </a:extLst>
          </p:cNvPr>
          <p:cNvSpPr>
            <a:spLocks noChangeAspect="1" noChangeArrowheads="1"/>
          </p:cNvSpPr>
          <p:nvPr/>
        </p:nvSpPr>
        <p:spPr bwMode="auto">
          <a:xfrm>
            <a:off x="3311623" y="2812916"/>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2" name="Oval 23">
            <a:extLst>
              <a:ext uri="{FF2B5EF4-FFF2-40B4-BE49-F238E27FC236}">
                <a16:creationId xmlns:a16="http://schemas.microsoft.com/office/drawing/2014/main" id="{624F77BD-E3FE-49A9-9BC0-2527A5DB4904}"/>
              </a:ext>
            </a:extLst>
          </p:cNvPr>
          <p:cNvSpPr>
            <a:spLocks noChangeAspect="1" noChangeArrowheads="1"/>
          </p:cNvSpPr>
          <p:nvPr/>
        </p:nvSpPr>
        <p:spPr bwMode="auto">
          <a:xfrm>
            <a:off x="5369008" y="3803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3" name="Oval 25">
            <a:extLst>
              <a:ext uri="{FF2B5EF4-FFF2-40B4-BE49-F238E27FC236}">
                <a16:creationId xmlns:a16="http://schemas.microsoft.com/office/drawing/2014/main" id="{D3DD9AFA-2B84-4D56-B1AB-D132236F936E}"/>
              </a:ext>
            </a:extLst>
          </p:cNvPr>
          <p:cNvSpPr>
            <a:spLocks noChangeAspect="1" noChangeArrowheads="1"/>
          </p:cNvSpPr>
          <p:nvPr/>
        </p:nvSpPr>
        <p:spPr bwMode="auto">
          <a:xfrm rot="-1118274">
            <a:off x="4154505" y="4127190"/>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4" name="Oval 26">
            <a:extLst>
              <a:ext uri="{FF2B5EF4-FFF2-40B4-BE49-F238E27FC236}">
                <a16:creationId xmlns:a16="http://schemas.microsoft.com/office/drawing/2014/main" id="{F679C1D0-AED3-4DF5-9F1A-A21B36FCC398}"/>
              </a:ext>
            </a:extLst>
          </p:cNvPr>
          <p:cNvSpPr>
            <a:spLocks noChangeAspect="1" noChangeArrowheads="1"/>
          </p:cNvSpPr>
          <p:nvPr/>
        </p:nvSpPr>
        <p:spPr bwMode="auto">
          <a:xfrm rot="-1118274">
            <a:off x="6270787" y="29121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5" name="Oval 29">
            <a:extLst>
              <a:ext uri="{FF2B5EF4-FFF2-40B4-BE49-F238E27FC236}">
                <a16:creationId xmlns:a16="http://schemas.microsoft.com/office/drawing/2014/main" id="{F035D0B0-D2FC-4BAD-86CD-3C0426D46221}"/>
              </a:ext>
            </a:extLst>
          </p:cNvPr>
          <p:cNvSpPr>
            <a:spLocks noChangeAspect="1" noChangeArrowheads="1"/>
          </p:cNvSpPr>
          <p:nvPr/>
        </p:nvSpPr>
        <p:spPr bwMode="auto">
          <a:xfrm rot="-1118274">
            <a:off x="5562762" y="422823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6" name="Oval 30">
            <a:extLst>
              <a:ext uri="{FF2B5EF4-FFF2-40B4-BE49-F238E27FC236}">
                <a16:creationId xmlns:a16="http://schemas.microsoft.com/office/drawing/2014/main" id="{181997D3-2AAD-476E-8ECA-5BF8F35F49F0}"/>
              </a:ext>
            </a:extLst>
          </p:cNvPr>
          <p:cNvSpPr>
            <a:spLocks noChangeAspect="1" noChangeArrowheads="1"/>
          </p:cNvSpPr>
          <p:nvPr/>
        </p:nvSpPr>
        <p:spPr bwMode="auto">
          <a:xfrm rot="-1118274">
            <a:off x="3391091" y="235023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7" name="Oval 32">
            <a:extLst>
              <a:ext uri="{FF2B5EF4-FFF2-40B4-BE49-F238E27FC236}">
                <a16:creationId xmlns:a16="http://schemas.microsoft.com/office/drawing/2014/main" id="{AEA81356-B62C-40B2-9DB0-44C3766FBD02}"/>
              </a:ext>
            </a:extLst>
          </p:cNvPr>
          <p:cNvSpPr>
            <a:spLocks noChangeAspect="1" noChangeArrowheads="1"/>
          </p:cNvSpPr>
          <p:nvPr/>
        </p:nvSpPr>
        <p:spPr bwMode="auto">
          <a:xfrm rot="-1118274">
            <a:off x="4978562" y="32677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8" name="Oval 34">
            <a:extLst>
              <a:ext uri="{FF2B5EF4-FFF2-40B4-BE49-F238E27FC236}">
                <a16:creationId xmlns:a16="http://schemas.microsoft.com/office/drawing/2014/main" id="{118933E6-7A2A-43AE-A617-03F04743F59D}"/>
              </a:ext>
            </a:extLst>
          </p:cNvPr>
          <p:cNvSpPr>
            <a:spLocks noChangeAspect="1" noChangeArrowheads="1"/>
          </p:cNvSpPr>
          <p:nvPr/>
        </p:nvSpPr>
        <p:spPr bwMode="auto">
          <a:xfrm rot="-1118274">
            <a:off x="6134012" y="4179067"/>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9" name="Oval 35">
            <a:extLst>
              <a:ext uri="{FF2B5EF4-FFF2-40B4-BE49-F238E27FC236}">
                <a16:creationId xmlns:a16="http://schemas.microsoft.com/office/drawing/2014/main" id="{541C8A3F-9DCA-4BAB-BC1F-9E485029E882}"/>
              </a:ext>
            </a:extLst>
          </p:cNvPr>
          <p:cNvSpPr>
            <a:spLocks noChangeAspect="1" noChangeArrowheads="1"/>
          </p:cNvSpPr>
          <p:nvPr/>
        </p:nvSpPr>
        <p:spPr bwMode="auto">
          <a:xfrm rot="-1118274">
            <a:off x="3381312" y="332340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0" name="Oval 38">
            <a:extLst>
              <a:ext uri="{FF2B5EF4-FFF2-40B4-BE49-F238E27FC236}">
                <a16:creationId xmlns:a16="http://schemas.microsoft.com/office/drawing/2014/main" id="{0FB85877-0DC5-4157-807A-03B45EF56A13}"/>
              </a:ext>
            </a:extLst>
          </p:cNvPr>
          <p:cNvSpPr>
            <a:spLocks noChangeAspect="1" noChangeArrowheads="1"/>
          </p:cNvSpPr>
          <p:nvPr/>
        </p:nvSpPr>
        <p:spPr bwMode="auto">
          <a:xfrm rot="5895381">
            <a:off x="4103803" y="2742592"/>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1" name="Oval 39">
            <a:extLst>
              <a:ext uri="{FF2B5EF4-FFF2-40B4-BE49-F238E27FC236}">
                <a16:creationId xmlns:a16="http://schemas.microsoft.com/office/drawing/2014/main" id="{A7872E24-8152-46E6-9E31-9CE1D38C04E2}"/>
              </a:ext>
            </a:extLst>
          </p:cNvPr>
          <p:cNvSpPr>
            <a:spLocks noChangeAspect="1" noChangeArrowheads="1"/>
          </p:cNvSpPr>
          <p:nvPr/>
        </p:nvSpPr>
        <p:spPr bwMode="auto">
          <a:xfrm rot="5895381">
            <a:off x="4369054" y="4927930"/>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2" name="Oval 42">
            <a:extLst>
              <a:ext uri="{FF2B5EF4-FFF2-40B4-BE49-F238E27FC236}">
                <a16:creationId xmlns:a16="http://schemas.microsoft.com/office/drawing/2014/main" id="{AA71D938-B740-42E4-B4A9-DDED03D881CF}"/>
              </a:ext>
            </a:extLst>
          </p:cNvPr>
          <p:cNvSpPr>
            <a:spLocks noChangeAspect="1" noChangeArrowheads="1"/>
          </p:cNvSpPr>
          <p:nvPr/>
        </p:nvSpPr>
        <p:spPr bwMode="auto">
          <a:xfrm rot="5895381">
            <a:off x="3349758" y="37821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3" name="Oval 43">
            <a:extLst>
              <a:ext uri="{FF2B5EF4-FFF2-40B4-BE49-F238E27FC236}">
                <a16:creationId xmlns:a16="http://schemas.microsoft.com/office/drawing/2014/main" id="{C869B8B8-D5CA-47CB-BB2F-7D68CA6CB3EF}"/>
              </a:ext>
            </a:extLst>
          </p:cNvPr>
          <p:cNvSpPr>
            <a:spLocks noChangeAspect="1" noChangeArrowheads="1"/>
          </p:cNvSpPr>
          <p:nvPr/>
        </p:nvSpPr>
        <p:spPr bwMode="auto">
          <a:xfrm rot="5895381">
            <a:off x="4580053" y="207901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4" name="Oval 44">
            <a:extLst>
              <a:ext uri="{FF2B5EF4-FFF2-40B4-BE49-F238E27FC236}">
                <a16:creationId xmlns:a16="http://schemas.microsoft.com/office/drawing/2014/main" id="{3DB17CA2-DBA5-403A-B71D-30997C053755}"/>
              </a:ext>
            </a:extLst>
          </p:cNvPr>
          <p:cNvSpPr>
            <a:spLocks noChangeAspect="1" noChangeArrowheads="1"/>
          </p:cNvSpPr>
          <p:nvPr/>
        </p:nvSpPr>
        <p:spPr bwMode="auto">
          <a:xfrm rot="5895381">
            <a:off x="5536558" y="3830166"/>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5" name="Oval 45">
            <a:extLst>
              <a:ext uri="{FF2B5EF4-FFF2-40B4-BE49-F238E27FC236}">
                <a16:creationId xmlns:a16="http://schemas.microsoft.com/office/drawing/2014/main" id="{8B41949E-8611-484B-9D00-85A74713460A}"/>
              </a:ext>
            </a:extLst>
          </p:cNvPr>
          <p:cNvSpPr>
            <a:spLocks noChangeAspect="1" noChangeArrowheads="1"/>
          </p:cNvSpPr>
          <p:nvPr/>
        </p:nvSpPr>
        <p:spPr bwMode="auto">
          <a:xfrm rot="5895381">
            <a:off x="4607067" y="376494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6" name="Oval 46">
            <a:extLst>
              <a:ext uri="{FF2B5EF4-FFF2-40B4-BE49-F238E27FC236}">
                <a16:creationId xmlns:a16="http://schemas.microsoft.com/office/drawing/2014/main" id="{DF1E8A29-7A05-4C5C-A7BF-738BFD95838D}"/>
              </a:ext>
            </a:extLst>
          </p:cNvPr>
          <p:cNvSpPr>
            <a:spLocks noChangeAspect="1" noChangeArrowheads="1"/>
          </p:cNvSpPr>
          <p:nvPr/>
        </p:nvSpPr>
        <p:spPr bwMode="auto">
          <a:xfrm rot="5895381">
            <a:off x="5856429" y="305057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7" name="Oval 47">
            <a:extLst>
              <a:ext uri="{FF2B5EF4-FFF2-40B4-BE49-F238E27FC236}">
                <a16:creationId xmlns:a16="http://schemas.microsoft.com/office/drawing/2014/main" id="{F4CA9DB7-525D-4C11-8419-93C5E25E63CB}"/>
              </a:ext>
            </a:extLst>
          </p:cNvPr>
          <p:cNvSpPr>
            <a:spLocks noChangeAspect="1" noChangeArrowheads="1"/>
          </p:cNvSpPr>
          <p:nvPr/>
        </p:nvSpPr>
        <p:spPr bwMode="auto">
          <a:xfrm rot="5895381">
            <a:off x="3322771" y="20295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8" name="Oval 48">
            <a:extLst>
              <a:ext uri="{FF2B5EF4-FFF2-40B4-BE49-F238E27FC236}">
                <a16:creationId xmlns:a16="http://schemas.microsoft.com/office/drawing/2014/main" id="{CA3107CC-2648-41C4-AF62-A24FA15EBDEF}"/>
              </a:ext>
            </a:extLst>
          </p:cNvPr>
          <p:cNvSpPr>
            <a:spLocks noChangeAspect="1" noChangeArrowheads="1"/>
          </p:cNvSpPr>
          <p:nvPr/>
        </p:nvSpPr>
        <p:spPr bwMode="auto">
          <a:xfrm rot="5895381">
            <a:off x="5497654" y="295849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9" name="Oval 50">
            <a:extLst>
              <a:ext uri="{FF2B5EF4-FFF2-40B4-BE49-F238E27FC236}">
                <a16:creationId xmlns:a16="http://schemas.microsoft.com/office/drawing/2014/main" id="{E46874D6-EB20-4ECF-9D31-B4EF8B354E85}"/>
              </a:ext>
            </a:extLst>
          </p:cNvPr>
          <p:cNvSpPr>
            <a:spLocks noChangeAspect="1" noChangeArrowheads="1"/>
          </p:cNvSpPr>
          <p:nvPr/>
        </p:nvSpPr>
        <p:spPr bwMode="auto">
          <a:xfrm rot="5895381">
            <a:off x="5350806" y="4406635"/>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0" name="Oval 51">
            <a:extLst>
              <a:ext uri="{FF2B5EF4-FFF2-40B4-BE49-F238E27FC236}">
                <a16:creationId xmlns:a16="http://schemas.microsoft.com/office/drawing/2014/main" id="{E347F910-7A7B-4817-998A-1F649B2AF897}"/>
              </a:ext>
            </a:extLst>
          </p:cNvPr>
          <p:cNvSpPr>
            <a:spLocks noChangeAspect="1" noChangeArrowheads="1"/>
          </p:cNvSpPr>
          <p:nvPr/>
        </p:nvSpPr>
        <p:spPr bwMode="auto">
          <a:xfrm rot="4777107">
            <a:off x="3734808" y="3225364"/>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1" name="Oval 52">
            <a:extLst>
              <a:ext uri="{FF2B5EF4-FFF2-40B4-BE49-F238E27FC236}">
                <a16:creationId xmlns:a16="http://schemas.microsoft.com/office/drawing/2014/main" id="{87D56764-D69D-43EA-BC71-DB0CD4549A88}"/>
              </a:ext>
            </a:extLst>
          </p:cNvPr>
          <p:cNvSpPr>
            <a:spLocks noChangeAspect="1" noChangeArrowheads="1"/>
          </p:cNvSpPr>
          <p:nvPr/>
        </p:nvSpPr>
        <p:spPr bwMode="auto">
          <a:xfrm rot="4777107">
            <a:off x="4891962" y="4943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2" name="Oval 53">
            <a:extLst>
              <a:ext uri="{FF2B5EF4-FFF2-40B4-BE49-F238E27FC236}">
                <a16:creationId xmlns:a16="http://schemas.microsoft.com/office/drawing/2014/main" id="{E7CD2D11-6EF2-4BD4-AAAD-2A7DF105C207}"/>
              </a:ext>
            </a:extLst>
          </p:cNvPr>
          <p:cNvSpPr>
            <a:spLocks noChangeAspect="1" noChangeArrowheads="1"/>
          </p:cNvSpPr>
          <p:nvPr/>
        </p:nvSpPr>
        <p:spPr bwMode="auto">
          <a:xfrm rot="4777107">
            <a:off x="4587162" y="4562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3" name="Oval 55">
            <a:extLst>
              <a:ext uri="{FF2B5EF4-FFF2-40B4-BE49-F238E27FC236}">
                <a16:creationId xmlns:a16="http://schemas.microsoft.com/office/drawing/2014/main" id="{1E5B5EA2-2769-41E7-BD75-FD07A5F4B52D}"/>
              </a:ext>
            </a:extLst>
          </p:cNvPr>
          <p:cNvSpPr>
            <a:spLocks noChangeAspect="1" noChangeArrowheads="1"/>
          </p:cNvSpPr>
          <p:nvPr/>
        </p:nvSpPr>
        <p:spPr bwMode="auto">
          <a:xfrm rot="4777107">
            <a:off x="3055332" y="3428278"/>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4" name="Oval 56">
            <a:extLst>
              <a:ext uri="{FF2B5EF4-FFF2-40B4-BE49-F238E27FC236}">
                <a16:creationId xmlns:a16="http://schemas.microsoft.com/office/drawing/2014/main" id="{B4208DB1-F06D-4C2C-AC5B-4465AC74D11C}"/>
              </a:ext>
            </a:extLst>
          </p:cNvPr>
          <p:cNvSpPr>
            <a:spLocks noChangeAspect="1" noChangeArrowheads="1"/>
          </p:cNvSpPr>
          <p:nvPr/>
        </p:nvSpPr>
        <p:spPr bwMode="auto">
          <a:xfrm rot="4777107">
            <a:off x="3953102" y="2466683"/>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5" name="Oval 58">
            <a:extLst>
              <a:ext uri="{FF2B5EF4-FFF2-40B4-BE49-F238E27FC236}">
                <a16:creationId xmlns:a16="http://schemas.microsoft.com/office/drawing/2014/main" id="{7E32223B-3D8C-4BA1-9F7E-6EE6B68B8BF4}"/>
              </a:ext>
            </a:extLst>
          </p:cNvPr>
          <p:cNvSpPr>
            <a:spLocks noChangeAspect="1" noChangeArrowheads="1"/>
          </p:cNvSpPr>
          <p:nvPr/>
        </p:nvSpPr>
        <p:spPr bwMode="auto">
          <a:xfrm rot="4777107">
            <a:off x="4594505" y="4052871"/>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6" name="Oval 62">
            <a:extLst>
              <a:ext uri="{FF2B5EF4-FFF2-40B4-BE49-F238E27FC236}">
                <a16:creationId xmlns:a16="http://schemas.microsoft.com/office/drawing/2014/main" id="{361BA468-DE33-4A19-ACFB-BD879FB7B959}"/>
              </a:ext>
            </a:extLst>
          </p:cNvPr>
          <p:cNvSpPr>
            <a:spLocks noChangeAspect="1" noChangeArrowheads="1"/>
          </p:cNvSpPr>
          <p:nvPr/>
        </p:nvSpPr>
        <p:spPr bwMode="auto">
          <a:xfrm rot="4777107">
            <a:off x="4175213" y="4739055"/>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7" name="Oval 63">
            <a:extLst>
              <a:ext uri="{FF2B5EF4-FFF2-40B4-BE49-F238E27FC236}">
                <a16:creationId xmlns:a16="http://schemas.microsoft.com/office/drawing/2014/main" id="{EE3F1A7B-1580-4C08-8905-ABA85C11447D}"/>
              </a:ext>
            </a:extLst>
          </p:cNvPr>
          <p:cNvSpPr>
            <a:spLocks noChangeAspect="1" noChangeArrowheads="1"/>
          </p:cNvSpPr>
          <p:nvPr/>
        </p:nvSpPr>
        <p:spPr bwMode="auto">
          <a:xfrm rot="4777107">
            <a:off x="5542242" y="4444984"/>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8" name="Line 50">
            <a:extLst>
              <a:ext uri="{FF2B5EF4-FFF2-40B4-BE49-F238E27FC236}">
                <a16:creationId xmlns:a16="http://schemas.microsoft.com/office/drawing/2014/main" id="{9A7390DB-5B2E-42E5-AC37-C203AD8F81EC}"/>
              </a:ext>
            </a:extLst>
          </p:cNvPr>
          <p:cNvSpPr>
            <a:spLocks noChangeShapeType="1"/>
          </p:cNvSpPr>
          <p:nvPr/>
        </p:nvSpPr>
        <p:spPr bwMode="auto">
          <a:xfrm flipV="1">
            <a:off x="3269515" y="1700808"/>
            <a:ext cx="2309046" cy="3600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39" name="TextBox 38">
            <a:extLst>
              <a:ext uri="{FF2B5EF4-FFF2-40B4-BE49-F238E27FC236}">
                <a16:creationId xmlns:a16="http://schemas.microsoft.com/office/drawing/2014/main" id="{AE756E59-B0A4-41D7-BE49-098E716C8EBB}"/>
              </a:ext>
            </a:extLst>
          </p:cNvPr>
          <p:cNvSpPr txBox="1"/>
          <p:nvPr/>
        </p:nvSpPr>
        <p:spPr>
          <a:xfrm>
            <a:off x="3710609" y="5282044"/>
            <a:ext cx="2616199" cy="523220"/>
          </a:xfrm>
          <a:prstGeom prst="rect">
            <a:avLst/>
          </a:prstGeom>
          <a:noFill/>
        </p:spPr>
        <p:txBody>
          <a:bodyPr wrap="square" rtlCol="1">
            <a:spAutoFit/>
          </a:bodyPr>
          <a:lstStyle/>
          <a:p>
            <a:pPr algn="r"/>
            <a:r>
              <a:rPr lang="en-US" sz="2800" dirty="0">
                <a:latin typeface="Open Sans" panose="020B0604020202020204" charset="0"/>
                <a:ea typeface="Open Sans" panose="020B0604020202020204" charset="0"/>
                <a:cs typeface="Open Sans" panose="020B0604020202020204" charset="0"/>
              </a:rPr>
              <a:t>X</a:t>
            </a:r>
            <a:r>
              <a:rPr lang="en-US" sz="2800" baseline="-25000" dirty="0">
                <a:latin typeface="Open Sans" panose="020B0604020202020204" charset="0"/>
                <a:ea typeface="Open Sans" panose="020B0604020202020204" charset="0"/>
                <a:cs typeface="Open Sans" panose="020B0604020202020204" charset="0"/>
              </a:rPr>
              <a:t>1</a:t>
            </a:r>
            <a:endParaRPr lang="he-IL" sz="2800" baseline="-25000" dirty="0">
              <a:latin typeface="Open Sans" panose="020B0604020202020204" charset="0"/>
              <a:ea typeface="Open Sans" panose="020B0604020202020204" charset="0"/>
            </a:endParaRPr>
          </a:p>
        </p:txBody>
      </p:sp>
      <p:sp>
        <p:nvSpPr>
          <p:cNvPr id="40" name="TextBox 39">
            <a:extLst>
              <a:ext uri="{FF2B5EF4-FFF2-40B4-BE49-F238E27FC236}">
                <a16:creationId xmlns:a16="http://schemas.microsoft.com/office/drawing/2014/main" id="{4CD3C7FC-F6D8-46E8-BB55-E7190E8C306A}"/>
              </a:ext>
            </a:extLst>
          </p:cNvPr>
          <p:cNvSpPr txBox="1"/>
          <p:nvPr/>
        </p:nvSpPr>
        <p:spPr>
          <a:xfrm rot="16200000">
            <a:off x="1258074" y="2980393"/>
            <a:ext cx="2616199" cy="523220"/>
          </a:xfrm>
          <a:prstGeom prst="rect">
            <a:avLst/>
          </a:prstGeom>
          <a:noFill/>
        </p:spPr>
        <p:txBody>
          <a:bodyPr wrap="square" rtlCol="1">
            <a:spAutoFit/>
          </a:bodyPr>
          <a:lstStyle/>
          <a:p>
            <a:pPr algn="r"/>
            <a:r>
              <a:rPr lang="en-US" sz="2800" dirty="0"/>
              <a:t>X</a:t>
            </a:r>
            <a:r>
              <a:rPr lang="en-US" sz="2800" baseline="-25000" dirty="0"/>
              <a:t>2</a:t>
            </a:r>
            <a:endParaRPr lang="he-IL" sz="2800" baseline="-25000" dirty="0"/>
          </a:p>
        </p:txBody>
      </p:sp>
    </p:spTree>
    <p:extLst>
      <p:ext uri="{BB962C8B-B14F-4D97-AF65-F5344CB8AC3E}">
        <p14:creationId xmlns:p14="http://schemas.microsoft.com/office/powerpoint/2010/main" val="174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15" name="Line 10">
            <a:extLst>
              <a:ext uri="{FF2B5EF4-FFF2-40B4-BE49-F238E27FC236}">
                <a16:creationId xmlns:a16="http://schemas.microsoft.com/office/drawing/2014/main" id="{232341F6-2146-4CC4-84E2-3AC44D41E3A3}"/>
              </a:ext>
            </a:extLst>
          </p:cNvPr>
          <p:cNvSpPr>
            <a:spLocks noChangeShapeType="1"/>
          </p:cNvSpPr>
          <p:nvPr/>
        </p:nvSpPr>
        <p:spPr bwMode="auto">
          <a:xfrm>
            <a:off x="2854424" y="1898516"/>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16" name="Line 11">
            <a:extLst>
              <a:ext uri="{FF2B5EF4-FFF2-40B4-BE49-F238E27FC236}">
                <a16:creationId xmlns:a16="http://schemas.microsoft.com/office/drawing/2014/main" id="{CC0B5F2F-A860-4070-8603-C65FCB7E75A4}"/>
              </a:ext>
            </a:extLst>
          </p:cNvPr>
          <p:cNvSpPr>
            <a:spLocks noChangeShapeType="1"/>
          </p:cNvSpPr>
          <p:nvPr/>
        </p:nvSpPr>
        <p:spPr bwMode="auto">
          <a:xfrm flipV="1">
            <a:off x="2702024" y="5251316"/>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17" name="Oval 15">
            <a:extLst>
              <a:ext uri="{FF2B5EF4-FFF2-40B4-BE49-F238E27FC236}">
                <a16:creationId xmlns:a16="http://schemas.microsoft.com/office/drawing/2014/main" id="{23214B13-5257-4BFD-B8AD-0AD2245B292F}"/>
              </a:ext>
            </a:extLst>
          </p:cNvPr>
          <p:cNvSpPr>
            <a:spLocks noChangeAspect="1" noChangeArrowheads="1"/>
          </p:cNvSpPr>
          <p:nvPr/>
        </p:nvSpPr>
        <p:spPr bwMode="auto">
          <a:xfrm>
            <a:off x="3981533" y="4721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8" name="Oval 18">
            <a:extLst>
              <a:ext uri="{FF2B5EF4-FFF2-40B4-BE49-F238E27FC236}">
                <a16:creationId xmlns:a16="http://schemas.microsoft.com/office/drawing/2014/main" id="{97F6676F-E2FC-4E4C-9617-621D326A275E}"/>
              </a:ext>
            </a:extLst>
          </p:cNvPr>
          <p:cNvSpPr>
            <a:spLocks noChangeAspect="1" noChangeArrowheads="1"/>
          </p:cNvSpPr>
          <p:nvPr/>
        </p:nvSpPr>
        <p:spPr bwMode="auto">
          <a:xfrm>
            <a:off x="4603848" y="250335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9" name="Oval 19">
            <a:extLst>
              <a:ext uri="{FF2B5EF4-FFF2-40B4-BE49-F238E27FC236}">
                <a16:creationId xmlns:a16="http://schemas.microsoft.com/office/drawing/2014/main" id="{EACD23E6-332F-4CBA-B14F-83F81BFE2C78}"/>
              </a:ext>
            </a:extLst>
          </p:cNvPr>
          <p:cNvSpPr>
            <a:spLocks noChangeAspect="1" noChangeArrowheads="1"/>
          </p:cNvSpPr>
          <p:nvPr/>
        </p:nvSpPr>
        <p:spPr bwMode="auto">
          <a:xfrm>
            <a:off x="4667333" y="3324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0" name="Oval 20">
            <a:extLst>
              <a:ext uri="{FF2B5EF4-FFF2-40B4-BE49-F238E27FC236}">
                <a16:creationId xmlns:a16="http://schemas.microsoft.com/office/drawing/2014/main" id="{E65C154D-AA66-440D-8520-39079F7C4E49}"/>
              </a:ext>
            </a:extLst>
          </p:cNvPr>
          <p:cNvSpPr>
            <a:spLocks noChangeAspect="1" noChangeArrowheads="1"/>
          </p:cNvSpPr>
          <p:nvPr/>
        </p:nvSpPr>
        <p:spPr bwMode="auto">
          <a:xfrm>
            <a:off x="3673573" y="235254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1" name="Oval 21">
            <a:extLst>
              <a:ext uri="{FF2B5EF4-FFF2-40B4-BE49-F238E27FC236}">
                <a16:creationId xmlns:a16="http://schemas.microsoft.com/office/drawing/2014/main" id="{75B9A3D3-19D4-4C7A-A990-A81846C20E6B}"/>
              </a:ext>
            </a:extLst>
          </p:cNvPr>
          <p:cNvSpPr>
            <a:spLocks noChangeAspect="1" noChangeArrowheads="1"/>
          </p:cNvSpPr>
          <p:nvPr/>
        </p:nvSpPr>
        <p:spPr bwMode="auto">
          <a:xfrm>
            <a:off x="4149824" y="3422515"/>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2" name="Oval 22">
            <a:extLst>
              <a:ext uri="{FF2B5EF4-FFF2-40B4-BE49-F238E27FC236}">
                <a16:creationId xmlns:a16="http://schemas.microsoft.com/office/drawing/2014/main" id="{B20B3CD5-B601-40CD-B0C5-B44F217BE670}"/>
              </a:ext>
            </a:extLst>
          </p:cNvPr>
          <p:cNvSpPr>
            <a:spLocks noChangeAspect="1" noChangeArrowheads="1"/>
          </p:cNvSpPr>
          <p:nvPr/>
        </p:nvSpPr>
        <p:spPr bwMode="auto">
          <a:xfrm>
            <a:off x="3311623" y="2812916"/>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3" name="Oval 23">
            <a:extLst>
              <a:ext uri="{FF2B5EF4-FFF2-40B4-BE49-F238E27FC236}">
                <a16:creationId xmlns:a16="http://schemas.microsoft.com/office/drawing/2014/main" id="{10D0BDB0-1638-48F7-ADD5-0B64BBEBD714}"/>
              </a:ext>
            </a:extLst>
          </p:cNvPr>
          <p:cNvSpPr>
            <a:spLocks noChangeAspect="1" noChangeArrowheads="1"/>
          </p:cNvSpPr>
          <p:nvPr/>
        </p:nvSpPr>
        <p:spPr bwMode="auto">
          <a:xfrm>
            <a:off x="5369008" y="3803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4" name="Oval 25">
            <a:extLst>
              <a:ext uri="{FF2B5EF4-FFF2-40B4-BE49-F238E27FC236}">
                <a16:creationId xmlns:a16="http://schemas.microsoft.com/office/drawing/2014/main" id="{45A14D19-9EC4-42E6-ACD3-5F4E3AAAA63D}"/>
              </a:ext>
            </a:extLst>
          </p:cNvPr>
          <p:cNvSpPr>
            <a:spLocks noChangeAspect="1" noChangeArrowheads="1"/>
          </p:cNvSpPr>
          <p:nvPr/>
        </p:nvSpPr>
        <p:spPr bwMode="auto">
          <a:xfrm rot="-1118274">
            <a:off x="4154505" y="4127190"/>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5" name="Oval 26">
            <a:extLst>
              <a:ext uri="{FF2B5EF4-FFF2-40B4-BE49-F238E27FC236}">
                <a16:creationId xmlns:a16="http://schemas.microsoft.com/office/drawing/2014/main" id="{70503E81-E352-4B5E-9C35-C2F54D1AF28F}"/>
              </a:ext>
            </a:extLst>
          </p:cNvPr>
          <p:cNvSpPr>
            <a:spLocks noChangeAspect="1" noChangeArrowheads="1"/>
          </p:cNvSpPr>
          <p:nvPr/>
        </p:nvSpPr>
        <p:spPr bwMode="auto">
          <a:xfrm rot="-1118274">
            <a:off x="6270787" y="29121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6" name="Oval 29">
            <a:extLst>
              <a:ext uri="{FF2B5EF4-FFF2-40B4-BE49-F238E27FC236}">
                <a16:creationId xmlns:a16="http://schemas.microsoft.com/office/drawing/2014/main" id="{301461B0-8473-4C89-8B4F-43FE3F25225C}"/>
              </a:ext>
            </a:extLst>
          </p:cNvPr>
          <p:cNvSpPr>
            <a:spLocks noChangeAspect="1" noChangeArrowheads="1"/>
          </p:cNvSpPr>
          <p:nvPr/>
        </p:nvSpPr>
        <p:spPr bwMode="auto">
          <a:xfrm rot="-1118274">
            <a:off x="5562762" y="422823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7" name="Oval 30">
            <a:extLst>
              <a:ext uri="{FF2B5EF4-FFF2-40B4-BE49-F238E27FC236}">
                <a16:creationId xmlns:a16="http://schemas.microsoft.com/office/drawing/2014/main" id="{37F738AB-2464-4BF6-B884-91D6E2DF936F}"/>
              </a:ext>
            </a:extLst>
          </p:cNvPr>
          <p:cNvSpPr>
            <a:spLocks noChangeAspect="1" noChangeArrowheads="1"/>
          </p:cNvSpPr>
          <p:nvPr/>
        </p:nvSpPr>
        <p:spPr bwMode="auto">
          <a:xfrm rot="-1118274">
            <a:off x="3391091" y="235023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8" name="Oval 32">
            <a:extLst>
              <a:ext uri="{FF2B5EF4-FFF2-40B4-BE49-F238E27FC236}">
                <a16:creationId xmlns:a16="http://schemas.microsoft.com/office/drawing/2014/main" id="{C1D2D878-C2ED-42FB-B11E-5C92CA6BE404}"/>
              </a:ext>
            </a:extLst>
          </p:cNvPr>
          <p:cNvSpPr>
            <a:spLocks noChangeAspect="1" noChangeArrowheads="1"/>
          </p:cNvSpPr>
          <p:nvPr/>
        </p:nvSpPr>
        <p:spPr bwMode="auto">
          <a:xfrm rot="-1118274">
            <a:off x="4978562" y="32677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9" name="Oval 34">
            <a:extLst>
              <a:ext uri="{FF2B5EF4-FFF2-40B4-BE49-F238E27FC236}">
                <a16:creationId xmlns:a16="http://schemas.microsoft.com/office/drawing/2014/main" id="{2DB30F87-A2CE-46CB-B9A7-0927ED960B04}"/>
              </a:ext>
            </a:extLst>
          </p:cNvPr>
          <p:cNvSpPr>
            <a:spLocks noChangeAspect="1" noChangeArrowheads="1"/>
          </p:cNvSpPr>
          <p:nvPr/>
        </p:nvSpPr>
        <p:spPr bwMode="auto">
          <a:xfrm rot="-1118274">
            <a:off x="6134012" y="4179067"/>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0" name="Oval 35">
            <a:extLst>
              <a:ext uri="{FF2B5EF4-FFF2-40B4-BE49-F238E27FC236}">
                <a16:creationId xmlns:a16="http://schemas.microsoft.com/office/drawing/2014/main" id="{3653B7D0-ECE7-4A8F-B834-4F94770557C5}"/>
              </a:ext>
            </a:extLst>
          </p:cNvPr>
          <p:cNvSpPr>
            <a:spLocks noChangeAspect="1" noChangeArrowheads="1"/>
          </p:cNvSpPr>
          <p:nvPr/>
        </p:nvSpPr>
        <p:spPr bwMode="auto">
          <a:xfrm rot="-1118274">
            <a:off x="3381312" y="332340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1" name="Oval 38">
            <a:extLst>
              <a:ext uri="{FF2B5EF4-FFF2-40B4-BE49-F238E27FC236}">
                <a16:creationId xmlns:a16="http://schemas.microsoft.com/office/drawing/2014/main" id="{165183BD-CD98-4475-B115-841634C9143B}"/>
              </a:ext>
            </a:extLst>
          </p:cNvPr>
          <p:cNvSpPr>
            <a:spLocks noChangeAspect="1" noChangeArrowheads="1"/>
          </p:cNvSpPr>
          <p:nvPr/>
        </p:nvSpPr>
        <p:spPr bwMode="auto">
          <a:xfrm rot="5895381">
            <a:off x="4103803" y="2742592"/>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2" name="Oval 39">
            <a:extLst>
              <a:ext uri="{FF2B5EF4-FFF2-40B4-BE49-F238E27FC236}">
                <a16:creationId xmlns:a16="http://schemas.microsoft.com/office/drawing/2014/main" id="{3F6AE4C6-39D0-432C-B463-7BB74A094AAB}"/>
              </a:ext>
            </a:extLst>
          </p:cNvPr>
          <p:cNvSpPr>
            <a:spLocks noChangeAspect="1" noChangeArrowheads="1"/>
          </p:cNvSpPr>
          <p:nvPr/>
        </p:nvSpPr>
        <p:spPr bwMode="auto">
          <a:xfrm rot="5895381">
            <a:off x="4369054" y="4927930"/>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3" name="Oval 42">
            <a:extLst>
              <a:ext uri="{FF2B5EF4-FFF2-40B4-BE49-F238E27FC236}">
                <a16:creationId xmlns:a16="http://schemas.microsoft.com/office/drawing/2014/main" id="{B7097E54-6C7B-46D7-A7F1-CBB57BE24E46}"/>
              </a:ext>
            </a:extLst>
          </p:cNvPr>
          <p:cNvSpPr>
            <a:spLocks noChangeAspect="1" noChangeArrowheads="1"/>
          </p:cNvSpPr>
          <p:nvPr/>
        </p:nvSpPr>
        <p:spPr bwMode="auto">
          <a:xfrm rot="5895381">
            <a:off x="3349758" y="37821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4" name="Oval 43">
            <a:extLst>
              <a:ext uri="{FF2B5EF4-FFF2-40B4-BE49-F238E27FC236}">
                <a16:creationId xmlns:a16="http://schemas.microsoft.com/office/drawing/2014/main" id="{62B0B31C-5032-47CA-9854-DE22E6E28FC7}"/>
              </a:ext>
            </a:extLst>
          </p:cNvPr>
          <p:cNvSpPr>
            <a:spLocks noChangeAspect="1" noChangeArrowheads="1"/>
          </p:cNvSpPr>
          <p:nvPr/>
        </p:nvSpPr>
        <p:spPr bwMode="auto">
          <a:xfrm rot="5895381">
            <a:off x="4580053" y="207901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5" name="Oval 44">
            <a:extLst>
              <a:ext uri="{FF2B5EF4-FFF2-40B4-BE49-F238E27FC236}">
                <a16:creationId xmlns:a16="http://schemas.microsoft.com/office/drawing/2014/main" id="{EFA705F3-C363-4C73-9899-49C768F17426}"/>
              </a:ext>
            </a:extLst>
          </p:cNvPr>
          <p:cNvSpPr>
            <a:spLocks noChangeAspect="1" noChangeArrowheads="1"/>
          </p:cNvSpPr>
          <p:nvPr/>
        </p:nvSpPr>
        <p:spPr bwMode="auto">
          <a:xfrm rot="5895381">
            <a:off x="5536558" y="3830166"/>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6" name="Oval 45">
            <a:extLst>
              <a:ext uri="{FF2B5EF4-FFF2-40B4-BE49-F238E27FC236}">
                <a16:creationId xmlns:a16="http://schemas.microsoft.com/office/drawing/2014/main" id="{B16C7D67-2DDE-462E-828E-75313608FA09}"/>
              </a:ext>
            </a:extLst>
          </p:cNvPr>
          <p:cNvSpPr>
            <a:spLocks noChangeAspect="1" noChangeArrowheads="1"/>
          </p:cNvSpPr>
          <p:nvPr/>
        </p:nvSpPr>
        <p:spPr bwMode="auto">
          <a:xfrm rot="5895381">
            <a:off x="4607067" y="376494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7" name="Oval 46">
            <a:extLst>
              <a:ext uri="{FF2B5EF4-FFF2-40B4-BE49-F238E27FC236}">
                <a16:creationId xmlns:a16="http://schemas.microsoft.com/office/drawing/2014/main" id="{D4FEF755-6F91-4F46-B738-7550003EDDCC}"/>
              </a:ext>
            </a:extLst>
          </p:cNvPr>
          <p:cNvSpPr>
            <a:spLocks noChangeAspect="1" noChangeArrowheads="1"/>
          </p:cNvSpPr>
          <p:nvPr/>
        </p:nvSpPr>
        <p:spPr bwMode="auto">
          <a:xfrm rot="5895381">
            <a:off x="5856429" y="305057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8" name="Oval 47">
            <a:extLst>
              <a:ext uri="{FF2B5EF4-FFF2-40B4-BE49-F238E27FC236}">
                <a16:creationId xmlns:a16="http://schemas.microsoft.com/office/drawing/2014/main" id="{BE3D05E3-3DB0-4643-97EA-10E7E75AADA9}"/>
              </a:ext>
            </a:extLst>
          </p:cNvPr>
          <p:cNvSpPr>
            <a:spLocks noChangeAspect="1" noChangeArrowheads="1"/>
          </p:cNvSpPr>
          <p:nvPr/>
        </p:nvSpPr>
        <p:spPr bwMode="auto">
          <a:xfrm rot="5895381">
            <a:off x="3322771" y="20295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9" name="Oval 48">
            <a:extLst>
              <a:ext uri="{FF2B5EF4-FFF2-40B4-BE49-F238E27FC236}">
                <a16:creationId xmlns:a16="http://schemas.microsoft.com/office/drawing/2014/main" id="{E9ED9C69-8B2C-450D-AA9C-A49290AD8D58}"/>
              </a:ext>
            </a:extLst>
          </p:cNvPr>
          <p:cNvSpPr>
            <a:spLocks noChangeAspect="1" noChangeArrowheads="1"/>
          </p:cNvSpPr>
          <p:nvPr/>
        </p:nvSpPr>
        <p:spPr bwMode="auto">
          <a:xfrm rot="5895381">
            <a:off x="5497654" y="295849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0" name="Oval 50">
            <a:extLst>
              <a:ext uri="{FF2B5EF4-FFF2-40B4-BE49-F238E27FC236}">
                <a16:creationId xmlns:a16="http://schemas.microsoft.com/office/drawing/2014/main" id="{6213E4CA-7AAA-4997-938B-BD3037C04C8F}"/>
              </a:ext>
            </a:extLst>
          </p:cNvPr>
          <p:cNvSpPr>
            <a:spLocks noChangeAspect="1" noChangeArrowheads="1"/>
          </p:cNvSpPr>
          <p:nvPr/>
        </p:nvSpPr>
        <p:spPr bwMode="auto">
          <a:xfrm rot="5895381">
            <a:off x="5350806" y="4406635"/>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1" name="Oval 51">
            <a:extLst>
              <a:ext uri="{FF2B5EF4-FFF2-40B4-BE49-F238E27FC236}">
                <a16:creationId xmlns:a16="http://schemas.microsoft.com/office/drawing/2014/main" id="{04A600AF-9B66-4A2C-91CB-2299F5CA0A3C}"/>
              </a:ext>
            </a:extLst>
          </p:cNvPr>
          <p:cNvSpPr>
            <a:spLocks noChangeAspect="1" noChangeArrowheads="1"/>
          </p:cNvSpPr>
          <p:nvPr/>
        </p:nvSpPr>
        <p:spPr bwMode="auto">
          <a:xfrm rot="4777107">
            <a:off x="3734808" y="3225364"/>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2" name="Oval 52">
            <a:extLst>
              <a:ext uri="{FF2B5EF4-FFF2-40B4-BE49-F238E27FC236}">
                <a16:creationId xmlns:a16="http://schemas.microsoft.com/office/drawing/2014/main" id="{D2335737-4024-4BC8-8B3C-81D294CA712B}"/>
              </a:ext>
            </a:extLst>
          </p:cNvPr>
          <p:cNvSpPr>
            <a:spLocks noChangeAspect="1" noChangeArrowheads="1"/>
          </p:cNvSpPr>
          <p:nvPr/>
        </p:nvSpPr>
        <p:spPr bwMode="auto">
          <a:xfrm rot="4777107">
            <a:off x="4891962" y="4943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3" name="Oval 53">
            <a:extLst>
              <a:ext uri="{FF2B5EF4-FFF2-40B4-BE49-F238E27FC236}">
                <a16:creationId xmlns:a16="http://schemas.microsoft.com/office/drawing/2014/main" id="{072CF022-15A8-481E-A6F5-42A4CCF353C9}"/>
              </a:ext>
            </a:extLst>
          </p:cNvPr>
          <p:cNvSpPr>
            <a:spLocks noChangeAspect="1" noChangeArrowheads="1"/>
          </p:cNvSpPr>
          <p:nvPr/>
        </p:nvSpPr>
        <p:spPr bwMode="auto">
          <a:xfrm rot="4777107">
            <a:off x="4587162" y="4562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4" name="Oval 55">
            <a:extLst>
              <a:ext uri="{FF2B5EF4-FFF2-40B4-BE49-F238E27FC236}">
                <a16:creationId xmlns:a16="http://schemas.microsoft.com/office/drawing/2014/main" id="{F9B2938B-3330-4706-A8B6-B1D902A3E362}"/>
              </a:ext>
            </a:extLst>
          </p:cNvPr>
          <p:cNvSpPr>
            <a:spLocks noChangeAspect="1" noChangeArrowheads="1"/>
          </p:cNvSpPr>
          <p:nvPr/>
        </p:nvSpPr>
        <p:spPr bwMode="auto">
          <a:xfrm rot="4777107">
            <a:off x="3055332" y="3428278"/>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5" name="Oval 56">
            <a:extLst>
              <a:ext uri="{FF2B5EF4-FFF2-40B4-BE49-F238E27FC236}">
                <a16:creationId xmlns:a16="http://schemas.microsoft.com/office/drawing/2014/main" id="{841A8161-EBB8-4C3B-B085-B6B81D0A3ECB}"/>
              </a:ext>
            </a:extLst>
          </p:cNvPr>
          <p:cNvSpPr>
            <a:spLocks noChangeAspect="1" noChangeArrowheads="1"/>
          </p:cNvSpPr>
          <p:nvPr/>
        </p:nvSpPr>
        <p:spPr bwMode="auto">
          <a:xfrm rot="4777107">
            <a:off x="3953102" y="2466683"/>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6" name="Oval 58">
            <a:extLst>
              <a:ext uri="{FF2B5EF4-FFF2-40B4-BE49-F238E27FC236}">
                <a16:creationId xmlns:a16="http://schemas.microsoft.com/office/drawing/2014/main" id="{6FE062F6-22EF-429C-92A7-91B0DB9B82C5}"/>
              </a:ext>
            </a:extLst>
          </p:cNvPr>
          <p:cNvSpPr>
            <a:spLocks noChangeAspect="1" noChangeArrowheads="1"/>
          </p:cNvSpPr>
          <p:nvPr/>
        </p:nvSpPr>
        <p:spPr bwMode="auto">
          <a:xfrm rot="4777107">
            <a:off x="4594505" y="4052871"/>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7" name="Oval 62">
            <a:extLst>
              <a:ext uri="{FF2B5EF4-FFF2-40B4-BE49-F238E27FC236}">
                <a16:creationId xmlns:a16="http://schemas.microsoft.com/office/drawing/2014/main" id="{4C0F1AA4-2B12-4EBB-A639-85342B74D7FC}"/>
              </a:ext>
            </a:extLst>
          </p:cNvPr>
          <p:cNvSpPr>
            <a:spLocks noChangeAspect="1" noChangeArrowheads="1"/>
          </p:cNvSpPr>
          <p:nvPr/>
        </p:nvSpPr>
        <p:spPr bwMode="auto">
          <a:xfrm rot="4777107">
            <a:off x="4175213" y="4739055"/>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8" name="Oval 63">
            <a:extLst>
              <a:ext uri="{FF2B5EF4-FFF2-40B4-BE49-F238E27FC236}">
                <a16:creationId xmlns:a16="http://schemas.microsoft.com/office/drawing/2014/main" id="{6343C070-2FDC-4B7F-AF92-306F98277E23}"/>
              </a:ext>
            </a:extLst>
          </p:cNvPr>
          <p:cNvSpPr>
            <a:spLocks noChangeAspect="1" noChangeArrowheads="1"/>
          </p:cNvSpPr>
          <p:nvPr/>
        </p:nvSpPr>
        <p:spPr bwMode="auto">
          <a:xfrm rot="4777107">
            <a:off x="5542242" y="4444984"/>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9" name="Line 50">
            <a:extLst>
              <a:ext uri="{FF2B5EF4-FFF2-40B4-BE49-F238E27FC236}">
                <a16:creationId xmlns:a16="http://schemas.microsoft.com/office/drawing/2014/main" id="{DAC20DF5-C059-4682-B70B-08430DEC1866}"/>
              </a:ext>
            </a:extLst>
          </p:cNvPr>
          <p:cNvSpPr>
            <a:spLocks noChangeShapeType="1"/>
          </p:cNvSpPr>
          <p:nvPr/>
        </p:nvSpPr>
        <p:spPr bwMode="auto">
          <a:xfrm flipV="1">
            <a:off x="3505392" y="1686896"/>
            <a:ext cx="1585649" cy="40463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50" name="TextBox 49">
            <a:extLst>
              <a:ext uri="{FF2B5EF4-FFF2-40B4-BE49-F238E27FC236}">
                <a16:creationId xmlns:a16="http://schemas.microsoft.com/office/drawing/2014/main" id="{B5D54A7E-B7A6-4BD0-A504-DDE28417FDF9}"/>
              </a:ext>
            </a:extLst>
          </p:cNvPr>
          <p:cNvSpPr txBox="1"/>
          <p:nvPr/>
        </p:nvSpPr>
        <p:spPr>
          <a:xfrm>
            <a:off x="3710609" y="5282044"/>
            <a:ext cx="2616199" cy="523220"/>
          </a:xfrm>
          <a:prstGeom prst="rect">
            <a:avLst/>
          </a:prstGeom>
          <a:noFill/>
        </p:spPr>
        <p:txBody>
          <a:bodyPr wrap="square" rtlCol="1">
            <a:spAutoFit/>
          </a:bodyPr>
          <a:lstStyle/>
          <a:p>
            <a:pPr algn="r"/>
            <a:r>
              <a:rPr lang="en-US" sz="2800" dirty="0">
                <a:latin typeface="Open Sans" panose="020B0604020202020204" charset="0"/>
                <a:ea typeface="Open Sans" panose="020B0604020202020204" charset="0"/>
                <a:cs typeface="Open Sans" panose="020B0604020202020204" charset="0"/>
              </a:rPr>
              <a:t>X</a:t>
            </a:r>
            <a:r>
              <a:rPr lang="en-US" sz="2800" baseline="-25000" dirty="0">
                <a:latin typeface="Open Sans" panose="020B0604020202020204" charset="0"/>
                <a:ea typeface="Open Sans" panose="020B0604020202020204" charset="0"/>
                <a:cs typeface="Open Sans" panose="020B0604020202020204" charset="0"/>
              </a:rPr>
              <a:t>1</a:t>
            </a:r>
            <a:endParaRPr lang="he-IL" sz="2800" baseline="-25000" dirty="0">
              <a:latin typeface="Open Sans" panose="020B0604020202020204" charset="0"/>
              <a:ea typeface="Open Sans" panose="020B0604020202020204" charset="0"/>
            </a:endParaRPr>
          </a:p>
        </p:txBody>
      </p:sp>
      <p:sp>
        <p:nvSpPr>
          <p:cNvPr id="51" name="TextBox 50">
            <a:extLst>
              <a:ext uri="{FF2B5EF4-FFF2-40B4-BE49-F238E27FC236}">
                <a16:creationId xmlns:a16="http://schemas.microsoft.com/office/drawing/2014/main" id="{B01073D5-D4E2-405C-A23C-C967F3707F80}"/>
              </a:ext>
            </a:extLst>
          </p:cNvPr>
          <p:cNvSpPr txBox="1"/>
          <p:nvPr/>
        </p:nvSpPr>
        <p:spPr>
          <a:xfrm rot="16200000">
            <a:off x="1258074" y="2980393"/>
            <a:ext cx="2616199" cy="523220"/>
          </a:xfrm>
          <a:prstGeom prst="rect">
            <a:avLst/>
          </a:prstGeom>
          <a:noFill/>
        </p:spPr>
        <p:txBody>
          <a:bodyPr wrap="square" rtlCol="1">
            <a:spAutoFit/>
          </a:bodyPr>
          <a:lstStyle/>
          <a:p>
            <a:pPr algn="r"/>
            <a:r>
              <a:rPr lang="en-US" sz="2800" dirty="0"/>
              <a:t>X</a:t>
            </a:r>
            <a:r>
              <a:rPr lang="en-US" sz="2800" baseline="-25000" dirty="0"/>
              <a:t>2</a:t>
            </a:r>
            <a:endParaRPr lang="he-IL" sz="2800" baseline="-25000" dirty="0"/>
          </a:p>
        </p:txBody>
      </p:sp>
    </p:spTree>
    <p:extLst>
      <p:ext uri="{BB962C8B-B14F-4D97-AF65-F5344CB8AC3E}">
        <p14:creationId xmlns:p14="http://schemas.microsoft.com/office/powerpoint/2010/main" val="33747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Line 10">
            <a:extLst>
              <a:ext uri="{FF2B5EF4-FFF2-40B4-BE49-F238E27FC236}">
                <a16:creationId xmlns:a16="http://schemas.microsoft.com/office/drawing/2014/main" id="{0166DEF9-A0D7-4033-84D4-5B68090B0C88}"/>
              </a:ext>
            </a:extLst>
          </p:cNvPr>
          <p:cNvSpPr>
            <a:spLocks noChangeShapeType="1"/>
          </p:cNvSpPr>
          <p:nvPr/>
        </p:nvSpPr>
        <p:spPr bwMode="auto">
          <a:xfrm>
            <a:off x="2854424" y="1898516"/>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4" name="Line 11">
            <a:extLst>
              <a:ext uri="{FF2B5EF4-FFF2-40B4-BE49-F238E27FC236}">
                <a16:creationId xmlns:a16="http://schemas.microsoft.com/office/drawing/2014/main" id="{66E09C3D-0576-4104-B1BF-C6DA2488B798}"/>
              </a:ext>
            </a:extLst>
          </p:cNvPr>
          <p:cNvSpPr>
            <a:spLocks noChangeShapeType="1"/>
          </p:cNvSpPr>
          <p:nvPr/>
        </p:nvSpPr>
        <p:spPr bwMode="auto">
          <a:xfrm flipV="1">
            <a:off x="2702024" y="5251316"/>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 name="Oval 15">
            <a:extLst>
              <a:ext uri="{FF2B5EF4-FFF2-40B4-BE49-F238E27FC236}">
                <a16:creationId xmlns:a16="http://schemas.microsoft.com/office/drawing/2014/main" id="{2819B350-745D-4D7C-B754-2D6B28D451C0}"/>
              </a:ext>
            </a:extLst>
          </p:cNvPr>
          <p:cNvSpPr>
            <a:spLocks noChangeAspect="1" noChangeArrowheads="1"/>
          </p:cNvSpPr>
          <p:nvPr/>
        </p:nvSpPr>
        <p:spPr bwMode="auto">
          <a:xfrm>
            <a:off x="3981533" y="4721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6" name="Oval 18">
            <a:extLst>
              <a:ext uri="{FF2B5EF4-FFF2-40B4-BE49-F238E27FC236}">
                <a16:creationId xmlns:a16="http://schemas.microsoft.com/office/drawing/2014/main" id="{141AFA42-BD65-4CB0-A1B3-D424C373C55F}"/>
              </a:ext>
            </a:extLst>
          </p:cNvPr>
          <p:cNvSpPr>
            <a:spLocks noChangeAspect="1" noChangeArrowheads="1"/>
          </p:cNvSpPr>
          <p:nvPr/>
        </p:nvSpPr>
        <p:spPr bwMode="auto">
          <a:xfrm>
            <a:off x="4603848" y="250335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7" name="Oval 19">
            <a:extLst>
              <a:ext uri="{FF2B5EF4-FFF2-40B4-BE49-F238E27FC236}">
                <a16:creationId xmlns:a16="http://schemas.microsoft.com/office/drawing/2014/main" id="{A9674BA0-E8FC-4D45-9A72-2AC9ED3B4703}"/>
              </a:ext>
            </a:extLst>
          </p:cNvPr>
          <p:cNvSpPr>
            <a:spLocks noChangeAspect="1" noChangeArrowheads="1"/>
          </p:cNvSpPr>
          <p:nvPr/>
        </p:nvSpPr>
        <p:spPr bwMode="auto">
          <a:xfrm>
            <a:off x="4667333" y="3324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8" name="Oval 20">
            <a:extLst>
              <a:ext uri="{FF2B5EF4-FFF2-40B4-BE49-F238E27FC236}">
                <a16:creationId xmlns:a16="http://schemas.microsoft.com/office/drawing/2014/main" id="{55A71F26-74AA-4ACC-AEEA-A54C322F78A1}"/>
              </a:ext>
            </a:extLst>
          </p:cNvPr>
          <p:cNvSpPr>
            <a:spLocks noChangeAspect="1" noChangeArrowheads="1"/>
          </p:cNvSpPr>
          <p:nvPr/>
        </p:nvSpPr>
        <p:spPr bwMode="auto">
          <a:xfrm>
            <a:off x="3673573" y="235254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9" name="Oval 21">
            <a:extLst>
              <a:ext uri="{FF2B5EF4-FFF2-40B4-BE49-F238E27FC236}">
                <a16:creationId xmlns:a16="http://schemas.microsoft.com/office/drawing/2014/main" id="{FCEB1B80-01FC-493A-89DE-7F91192FE524}"/>
              </a:ext>
            </a:extLst>
          </p:cNvPr>
          <p:cNvSpPr>
            <a:spLocks noChangeAspect="1" noChangeArrowheads="1"/>
          </p:cNvSpPr>
          <p:nvPr/>
        </p:nvSpPr>
        <p:spPr bwMode="auto">
          <a:xfrm>
            <a:off x="4149824" y="3422515"/>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0" name="Oval 22">
            <a:extLst>
              <a:ext uri="{FF2B5EF4-FFF2-40B4-BE49-F238E27FC236}">
                <a16:creationId xmlns:a16="http://schemas.microsoft.com/office/drawing/2014/main" id="{AF3B697C-1DF7-462B-922E-E933752589D6}"/>
              </a:ext>
            </a:extLst>
          </p:cNvPr>
          <p:cNvSpPr>
            <a:spLocks noChangeAspect="1" noChangeArrowheads="1"/>
          </p:cNvSpPr>
          <p:nvPr/>
        </p:nvSpPr>
        <p:spPr bwMode="auto">
          <a:xfrm>
            <a:off x="3311623" y="2812916"/>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1" name="Oval 23">
            <a:extLst>
              <a:ext uri="{FF2B5EF4-FFF2-40B4-BE49-F238E27FC236}">
                <a16:creationId xmlns:a16="http://schemas.microsoft.com/office/drawing/2014/main" id="{CC335BE0-AD5D-4908-9C3B-FD09EC47EE7B}"/>
              </a:ext>
            </a:extLst>
          </p:cNvPr>
          <p:cNvSpPr>
            <a:spLocks noChangeAspect="1" noChangeArrowheads="1"/>
          </p:cNvSpPr>
          <p:nvPr/>
        </p:nvSpPr>
        <p:spPr bwMode="auto">
          <a:xfrm>
            <a:off x="5369008" y="3803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2" name="Oval 25">
            <a:extLst>
              <a:ext uri="{FF2B5EF4-FFF2-40B4-BE49-F238E27FC236}">
                <a16:creationId xmlns:a16="http://schemas.microsoft.com/office/drawing/2014/main" id="{7570F9E1-1663-4F69-BEC3-78D249209C9B}"/>
              </a:ext>
            </a:extLst>
          </p:cNvPr>
          <p:cNvSpPr>
            <a:spLocks noChangeAspect="1" noChangeArrowheads="1"/>
          </p:cNvSpPr>
          <p:nvPr/>
        </p:nvSpPr>
        <p:spPr bwMode="auto">
          <a:xfrm rot="-1118274">
            <a:off x="4154505" y="4127190"/>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3" name="Oval 26">
            <a:extLst>
              <a:ext uri="{FF2B5EF4-FFF2-40B4-BE49-F238E27FC236}">
                <a16:creationId xmlns:a16="http://schemas.microsoft.com/office/drawing/2014/main" id="{F0900393-EFF1-48F6-8805-6A15A25393DD}"/>
              </a:ext>
            </a:extLst>
          </p:cNvPr>
          <p:cNvSpPr>
            <a:spLocks noChangeAspect="1" noChangeArrowheads="1"/>
          </p:cNvSpPr>
          <p:nvPr/>
        </p:nvSpPr>
        <p:spPr bwMode="auto">
          <a:xfrm rot="-1118274">
            <a:off x="6270787" y="29121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4" name="Oval 29">
            <a:extLst>
              <a:ext uri="{FF2B5EF4-FFF2-40B4-BE49-F238E27FC236}">
                <a16:creationId xmlns:a16="http://schemas.microsoft.com/office/drawing/2014/main" id="{E4C46235-54DF-43A5-821D-344DC7A6048C}"/>
              </a:ext>
            </a:extLst>
          </p:cNvPr>
          <p:cNvSpPr>
            <a:spLocks noChangeAspect="1" noChangeArrowheads="1"/>
          </p:cNvSpPr>
          <p:nvPr/>
        </p:nvSpPr>
        <p:spPr bwMode="auto">
          <a:xfrm rot="-1118274">
            <a:off x="5562762" y="422823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5" name="Oval 30">
            <a:extLst>
              <a:ext uri="{FF2B5EF4-FFF2-40B4-BE49-F238E27FC236}">
                <a16:creationId xmlns:a16="http://schemas.microsoft.com/office/drawing/2014/main" id="{FD1EC004-811A-40FC-A93C-CA833FEFB41C}"/>
              </a:ext>
            </a:extLst>
          </p:cNvPr>
          <p:cNvSpPr>
            <a:spLocks noChangeAspect="1" noChangeArrowheads="1"/>
          </p:cNvSpPr>
          <p:nvPr/>
        </p:nvSpPr>
        <p:spPr bwMode="auto">
          <a:xfrm rot="-1118274">
            <a:off x="3391091" y="235023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6" name="Oval 32">
            <a:extLst>
              <a:ext uri="{FF2B5EF4-FFF2-40B4-BE49-F238E27FC236}">
                <a16:creationId xmlns:a16="http://schemas.microsoft.com/office/drawing/2014/main" id="{E70FCEE3-B7A8-40AC-A227-AB5AA8462472}"/>
              </a:ext>
            </a:extLst>
          </p:cNvPr>
          <p:cNvSpPr>
            <a:spLocks noChangeAspect="1" noChangeArrowheads="1"/>
          </p:cNvSpPr>
          <p:nvPr/>
        </p:nvSpPr>
        <p:spPr bwMode="auto">
          <a:xfrm rot="-1118274">
            <a:off x="4978562" y="32677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7" name="Oval 34">
            <a:extLst>
              <a:ext uri="{FF2B5EF4-FFF2-40B4-BE49-F238E27FC236}">
                <a16:creationId xmlns:a16="http://schemas.microsoft.com/office/drawing/2014/main" id="{301F08F4-7640-459B-8310-C0567AA44568}"/>
              </a:ext>
            </a:extLst>
          </p:cNvPr>
          <p:cNvSpPr>
            <a:spLocks noChangeAspect="1" noChangeArrowheads="1"/>
          </p:cNvSpPr>
          <p:nvPr/>
        </p:nvSpPr>
        <p:spPr bwMode="auto">
          <a:xfrm rot="-1118274">
            <a:off x="6134012" y="4179067"/>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8" name="Oval 35">
            <a:extLst>
              <a:ext uri="{FF2B5EF4-FFF2-40B4-BE49-F238E27FC236}">
                <a16:creationId xmlns:a16="http://schemas.microsoft.com/office/drawing/2014/main" id="{A747AAE2-397B-402E-B1C4-DBF2E0D46153}"/>
              </a:ext>
            </a:extLst>
          </p:cNvPr>
          <p:cNvSpPr>
            <a:spLocks noChangeAspect="1" noChangeArrowheads="1"/>
          </p:cNvSpPr>
          <p:nvPr/>
        </p:nvSpPr>
        <p:spPr bwMode="auto">
          <a:xfrm rot="-1118274">
            <a:off x="3381312" y="332340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9" name="Oval 38">
            <a:extLst>
              <a:ext uri="{FF2B5EF4-FFF2-40B4-BE49-F238E27FC236}">
                <a16:creationId xmlns:a16="http://schemas.microsoft.com/office/drawing/2014/main" id="{58162573-1EE6-4E40-B3AF-F511598AD37B}"/>
              </a:ext>
            </a:extLst>
          </p:cNvPr>
          <p:cNvSpPr>
            <a:spLocks noChangeAspect="1" noChangeArrowheads="1"/>
          </p:cNvSpPr>
          <p:nvPr/>
        </p:nvSpPr>
        <p:spPr bwMode="auto">
          <a:xfrm rot="5895381">
            <a:off x="4103803" y="2742592"/>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0" name="Oval 39">
            <a:extLst>
              <a:ext uri="{FF2B5EF4-FFF2-40B4-BE49-F238E27FC236}">
                <a16:creationId xmlns:a16="http://schemas.microsoft.com/office/drawing/2014/main" id="{2D3FF67F-1A02-4EF1-89C8-830EB5D812D4}"/>
              </a:ext>
            </a:extLst>
          </p:cNvPr>
          <p:cNvSpPr>
            <a:spLocks noChangeAspect="1" noChangeArrowheads="1"/>
          </p:cNvSpPr>
          <p:nvPr/>
        </p:nvSpPr>
        <p:spPr bwMode="auto">
          <a:xfrm rot="5895381">
            <a:off x="4369054" y="4927930"/>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1" name="Oval 42">
            <a:extLst>
              <a:ext uri="{FF2B5EF4-FFF2-40B4-BE49-F238E27FC236}">
                <a16:creationId xmlns:a16="http://schemas.microsoft.com/office/drawing/2014/main" id="{5449E8AB-EF98-4181-8AD2-906549463885}"/>
              </a:ext>
            </a:extLst>
          </p:cNvPr>
          <p:cNvSpPr>
            <a:spLocks noChangeAspect="1" noChangeArrowheads="1"/>
          </p:cNvSpPr>
          <p:nvPr/>
        </p:nvSpPr>
        <p:spPr bwMode="auto">
          <a:xfrm rot="5895381">
            <a:off x="3349758" y="37821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2" name="Oval 43">
            <a:extLst>
              <a:ext uri="{FF2B5EF4-FFF2-40B4-BE49-F238E27FC236}">
                <a16:creationId xmlns:a16="http://schemas.microsoft.com/office/drawing/2014/main" id="{5C1AB040-BB33-40D3-9631-CC53B7A86E52}"/>
              </a:ext>
            </a:extLst>
          </p:cNvPr>
          <p:cNvSpPr>
            <a:spLocks noChangeAspect="1" noChangeArrowheads="1"/>
          </p:cNvSpPr>
          <p:nvPr/>
        </p:nvSpPr>
        <p:spPr bwMode="auto">
          <a:xfrm rot="5895381">
            <a:off x="4580053" y="207901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3" name="Oval 44">
            <a:extLst>
              <a:ext uri="{FF2B5EF4-FFF2-40B4-BE49-F238E27FC236}">
                <a16:creationId xmlns:a16="http://schemas.microsoft.com/office/drawing/2014/main" id="{77ABE914-18F4-41FB-ACCD-F5EEAAB0661E}"/>
              </a:ext>
            </a:extLst>
          </p:cNvPr>
          <p:cNvSpPr>
            <a:spLocks noChangeAspect="1" noChangeArrowheads="1"/>
          </p:cNvSpPr>
          <p:nvPr/>
        </p:nvSpPr>
        <p:spPr bwMode="auto">
          <a:xfrm rot="5895381">
            <a:off x="5536558" y="3830166"/>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4" name="Oval 45">
            <a:extLst>
              <a:ext uri="{FF2B5EF4-FFF2-40B4-BE49-F238E27FC236}">
                <a16:creationId xmlns:a16="http://schemas.microsoft.com/office/drawing/2014/main" id="{8A9CB456-A1AE-4288-8AC1-D70B29219ED2}"/>
              </a:ext>
            </a:extLst>
          </p:cNvPr>
          <p:cNvSpPr>
            <a:spLocks noChangeAspect="1" noChangeArrowheads="1"/>
          </p:cNvSpPr>
          <p:nvPr/>
        </p:nvSpPr>
        <p:spPr bwMode="auto">
          <a:xfrm rot="5895381">
            <a:off x="4607067" y="376494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5" name="Oval 46">
            <a:extLst>
              <a:ext uri="{FF2B5EF4-FFF2-40B4-BE49-F238E27FC236}">
                <a16:creationId xmlns:a16="http://schemas.microsoft.com/office/drawing/2014/main" id="{6DEB7C13-DF0C-4F43-9CA4-E14427D32AEB}"/>
              </a:ext>
            </a:extLst>
          </p:cNvPr>
          <p:cNvSpPr>
            <a:spLocks noChangeAspect="1" noChangeArrowheads="1"/>
          </p:cNvSpPr>
          <p:nvPr/>
        </p:nvSpPr>
        <p:spPr bwMode="auto">
          <a:xfrm rot="5895381">
            <a:off x="5856429" y="305057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6" name="Oval 47">
            <a:extLst>
              <a:ext uri="{FF2B5EF4-FFF2-40B4-BE49-F238E27FC236}">
                <a16:creationId xmlns:a16="http://schemas.microsoft.com/office/drawing/2014/main" id="{0396515F-B26B-426F-9624-216B74ACBE0C}"/>
              </a:ext>
            </a:extLst>
          </p:cNvPr>
          <p:cNvSpPr>
            <a:spLocks noChangeAspect="1" noChangeArrowheads="1"/>
          </p:cNvSpPr>
          <p:nvPr/>
        </p:nvSpPr>
        <p:spPr bwMode="auto">
          <a:xfrm rot="5895381">
            <a:off x="3322771" y="20295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7" name="Oval 48">
            <a:extLst>
              <a:ext uri="{FF2B5EF4-FFF2-40B4-BE49-F238E27FC236}">
                <a16:creationId xmlns:a16="http://schemas.microsoft.com/office/drawing/2014/main" id="{8FAD2BA7-DB97-44FF-B493-415AEB548BEA}"/>
              </a:ext>
            </a:extLst>
          </p:cNvPr>
          <p:cNvSpPr>
            <a:spLocks noChangeAspect="1" noChangeArrowheads="1"/>
          </p:cNvSpPr>
          <p:nvPr/>
        </p:nvSpPr>
        <p:spPr bwMode="auto">
          <a:xfrm rot="5895381">
            <a:off x="5497654" y="295849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8" name="Oval 50">
            <a:extLst>
              <a:ext uri="{FF2B5EF4-FFF2-40B4-BE49-F238E27FC236}">
                <a16:creationId xmlns:a16="http://schemas.microsoft.com/office/drawing/2014/main" id="{8CA2379C-EA18-4548-8058-438D933C5A9B}"/>
              </a:ext>
            </a:extLst>
          </p:cNvPr>
          <p:cNvSpPr>
            <a:spLocks noChangeAspect="1" noChangeArrowheads="1"/>
          </p:cNvSpPr>
          <p:nvPr/>
        </p:nvSpPr>
        <p:spPr bwMode="auto">
          <a:xfrm rot="5895381">
            <a:off x="5350806" y="4406635"/>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9" name="Oval 51">
            <a:extLst>
              <a:ext uri="{FF2B5EF4-FFF2-40B4-BE49-F238E27FC236}">
                <a16:creationId xmlns:a16="http://schemas.microsoft.com/office/drawing/2014/main" id="{BDF9FD1A-DF96-4569-83C2-A069D0185795}"/>
              </a:ext>
            </a:extLst>
          </p:cNvPr>
          <p:cNvSpPr>
            <a:spLocks noChangeAspect="1" noChangeArrowheads="1"/>
          </p:cNvSpPr>
          <p:nvPr/>
        </p:nvSpPr>
        <p:spPr bwMode="auto">
          <a:xfrm rot="4777107">
            <a:off x="3734808" y="3225364"/>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0" name="Oval 52">
            <a:extLst>
              <a:ext uri="{FF2B5EF4-FFF2-40B4-BE49-F238E27FC236}">
                <a16:creationId xmlns:a16="http://schemas.microsoft.com/office/drawing/2014/main" id="{759D706C-4903-4DD6-8462-CD82DC3E08DD}"/>
              </a:ext>
            </a:extLst>
          </p:cNvPr>
          <p:cNvSpPr>
            <a:spLocks noChangeAspect="1" noChangeArrowheads="1"/>
          </p:cNvSpPr>
          <p:nvPr/>
        </p:nvSpPr>
        <p:spPr bwMode="auto">
          <a:xfrm rot="4777107">
            <a:off x="4891962" y="4943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1" name="Oval 53">
            <a:extLst>
              <a:ext uri="{FF2B5EF4-FFF2-40B4-BE49-F238E27FC236}">
                <a16:creationId xmlns:a16="http://schemas.microsoft.com/office/drawing/2014/main" id="{1628AD43-5C95-49CF-A4B4-563F61CEF250}"/>
              </a:ext>
            </a:extLst>
          </p:cNvPr>
          <p:cNvSpPr>
            <a:spLocks noChangeAspect="1" noChangeArrowheads="1"/>
          </p:cNvSpPr>
          <p:nvPr/>
        </p:nvSpPr>
        <p:spPr bwMode="auto">
          <a:xfrm rot="4777107">
            <a:off x="4587162" y="4562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2" name="Oval 55">
            <a:extLst>
              <a:ext uri="{FF2B5EF4-FFF2-40B4-BE49-F238E27FC236}">
                <a16:creationId xmlns:a16="http://schemas.microsoft.com/office/drawing/2014/main" id="{21C61D5A-C620-4192-BBE6-4967C703F90D}"/>
              </a:ext>
            </a:extLst>
          </p:cNvPr>
          <p:cNvSpPr>
            <a:spLocks noChangeAspect="1" noChangeArrowheads="1"/>
          </p:cNvSpPr>
          <p:nvPr/>
        </p:nvSpPr>
        <p:spPr bwMode="auto">
          <a:xfrm rot="4777107">
            <a:off x="3055332" y="3428278"/>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3" name="Oval 56">
            <a:extLst>
              <a:ext uri="{FF2B5EF4-FFF2-40B4-BE49-F238E27FC236}">
                <a16:creationId xmlns:a16="http://schemas.microsoft.com/office/drawing/2014/main" id="{ED77C8A0-5275-4F05-8F77-E6691C823B3C}"/>
              </a:ext>
            </a:extLst>
          </p:cNvPr>
          <p:cNvSpPr>
            <a:spLocks noChangeAspect="1" noChangeArrowheads="1"/>
          </p:cNvSpPr>
          <p:nvPr/>
        </p:nvSpPr>
        <p:spPr bwMode="auto">
          <a:xfrm rot="4777107">
            <a:off x="3953102" y="2466683"/>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4" name="Oval 58">
            <a:extLst>
              <a:ext uri="{FF2B5EF4-FFF2-40B4-BE49-F238E27FC236}">
                <a16:creationId xmlns:a16="http://schemas.microsoft.com/office/drawing/2014/main" id="{44F2E382-0EF2-4475-9D73-37B48A9DDC88}"/>
              </a:ext>
            </a:extLst>
          </p:cNvPr>
          <p:cNvSpPr>
            <a:spLocks noChangeAspect="1" noChangeArrowheads="1"/>
          </p:cNvSpPr>
          <p:nvPr/>
        </p:nvSpPr>
        <p:spPr bwMode="auto">
          <a:xfrm rot="4777107">
            <a:off x="4594505" y="4052871"/>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5" name="Oval 62">
            <a:extLst>
              <a:ext uri="{FF2B5EF4-FFF2-40B4-BE49-F238E27FC236}">
                <a16:creationId xmlns:a16="http://schemas.microsoft.com/office/drawing/2014/main" id="{B2FD7E62-FDFF-4EBB-A6EE-38B6C37757BB}"/>
              </a:ext>
            </a:extLst>
          </p:cNvPr>
          <p:cNvSpPr>
            <a:spLocks noChangeAspect="1" noChangeArrowheads="1"/>
          </p:cNvSpPr>
          <p:nvPr/>
        </p:nvSpPr>
        <p:spPr bwMode="auto">
          <a:xfrm rot="4777107">
            <a:off x="4175213" y="4739055"/>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6" name="Oval 63">
            <a:extLst>
              <a:ext uri="{FF2B5EF4-FFF2-40B4-BE49-F238E27FC236}">
                <a16:creationId xmlns:a16="http://schemas.microsoft.com/office/drawing/2014/main" id="{3FEE9073-5FAD-4528-8E01-6B8C9C040CA7}"/>
              </a:ext>
            </a:extLst>
          </p:cNvPr>
          <p:cNvSpPr>
            <a:spLocks noChangeAspect="1" noChangeArrowheads="1"/>
          </p:cNvSpPr>
          <p:nvPr/>
        </p:nvSpPr>
        <p:spPr bwMode="auto">
          <a:xfrm rot="4777107">
            <a:off x="5542242" y="4444984"/>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7" name="Line 50">
            <a:extLst>
              <a:ext uri="{FF2B5EF4-FFF2-40B4-BE49-F238E27FC236}">
                <a16:creationId xmlns:a16="http://schemas.microsoft.com/office/drawing/2014/main" id="{8EA9BB32-6DA6-42A9-AE9A-BAFFA5421327}"/>
              </a:ext>
            </a:extLst>
          </p:cNvPr>
          <p:cNvSpPr>
            <a:spLocks noChangeShapeType="1"/>
          </p:cNvSpPr>
          <p:nvPr/>
        </p:nvSpPr>
        <p:spPr bwMode="auto">
          <a:xfrm flipV="1">
            <a:off x="3097487" y="1898516"/>
            <a:ext cx="2481074" cy="30269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38" name="TextBox 37">
            <a:extLst>
              <a:ext uri="{FF2B5EF4-FFF2-40B4-BE49-F238E27FC236}">
                <a16:creationId xmlns:a16="http://schemas.microsoft.com/office/drawing/2014/main" id="{E3CD848E-323F-46A1-8FE1-4C92DF15331E}"/>
              </a:ext>
            </a:extLst>
          </p:cNvPr>
          <p:cNvSpPr txBox="1"/>
          <p:nvPr/>
        </p:nvSpPr>
        <p:spPr>
          <a:xfrm>
            <a:off x="3710609" y="5282044"/>
            <a:ext cx="2616199" cy="523220"/>
          </a:xfrm>
          <a:prstGeom prst="rect">
            <a:avLst/>
          </a:prstGeom>
          <a:noFill/>
        </p:spPr>
        <p:txBody>
          <a:bodyPr wrap="square" rtlCol="1">
            <a:spAutoFit/>
          </a:bodyPr>
          <a:lstStyle/>
          <a:p>
            <a:pPr algn="r"/>
            <a:r>
              <a:rPr lang="en-US" sz="2800" dirty="0">
                <a:latin typeface="Open Sans" panose="020B0604020202020204" charset="0"/>
                <a:ea typeface="Open Sans" panose="020B0604020202020204" charset="0"/>
                <a:cs typeface="Open Sans" panose="020B0604020202020204" charset="0"/>
              </a:rPr>
              <a:t>X</a:t>
            </a:r>
            <a:r>
              <a:rPr lang="en-US" sz="2800" baseline="-25000" dirty="0">
                <a:latin typeface="Open Sans" panose="020B0604020202020204" charset="0"/>
                <a:ea typeface="Open Sans" panose="020B0604020202020204" charset="0"/>
                <a:cs typeface="Open Sans" panose="020B0604020202020204" charset="0"/>
              </a:rPr>
              <a:t>1</a:t>
            </a:r>
            <a:endParaRPr lang="he-IL" sz="2800" baseline="-25000" dirty="0">
              <a:latin typeface="Open Sans" panose="020B0604020202020204" charset="0"/>
              <a:ea typeface="Open Sans" panose="020B0604020202020204" charset="0"/>
            </a:endParaRPr>
          </a:p>
        </p:txBody>
      </p:sp>
      <p:sp>
        <p:nvSpPr>
          <p:cNvPr id="39" name="TextBox 38">
            <a:extLst>
              <a:ext uri="{FF2B5EF4-FFF2-40B4-BE49-F238E27FC236}">
                <a16:creationId xmlns:a16="http://schemas.microsoft.com/office/drawing/2014/main" id="{E9DA002D-C26C-49E3-9FE3-479536429419}"/>
              </a:ext>
            </a:extLst>
          </p:cNvPr>
          <p:cNvSpPr txBox="1"/>
          <p:nvPr/>
        </p:nvSpPr>
        <p:spPr>
          <a:xfrm rot="16200000">
            <a:off x="1258074" y="2980393"/>
            <a:ext cx="2616199" cy="523220"/>
          </a:xfrm>
          <a:prstGeom prst="rect">
            <a:avLst/>
          </a:prstGeom>
          <a:noFill/>
        </p:spPr>
        <p:txBody>
          <a:bodyPr wrap="square" rtlCol="1">
            <a:spAutoFit/>
          </a:bodyPr>
          <a:lstStyle/>
          <a:p>
            <a:pPr algn="r"/>
            <a:r>
              <a:rPr lang="en-US" sz="2800" dirty="0"/>
              <a:t>X</a:t>
            </a:r>
            <a:r>
              <a:rPr lang="en-US" sz="2800" baseline="-25000" dirty="0"/>
              <a:t>2</a:t>
            </a:r>
            <a:endParaRPr lang="he-IL" sz="2800" baseline="-25000" dirty="0"/>
          </a:p>
        </p:txBody>
      </p:sp>
    </p:spTree>
    <p:extLst>
      <p:ext uri="{BB962C8B-B14F-4D97-AF65-F5344CB8AC3E}">
        <p14:creationId xmlns:p14="http://schemas.microsoft.com/office/powerpoint/2010/main" val="29710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Line 10">
            <a:extLst>
              <a:ext uri="{FF2B5EF4-FFF2-40B4-BE49-F238E27FC236}">
                <a16:creationId xmlns:a16="http://schemas.microsoft.com/office/drawing/2014/main" id="{231360C5-3C42-49CF-A060-FE1F8B93A143}"/>
              </a:ext>
            </a:extLst>
          </p:cNvPr>
          <p:cNvSpPr>
            <a:spLocks noChangeShapeType="1"/>
          </p:cNvSpPr>
          <p:nvPr/>
        </p:nvSpPr>
        <p:spPr bwMode="auto">
          <a:xfrm>
            <a:off x="2854424" y="1898516"/>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4" name="Line 11">
            <a:extLst>
              <a:ext uri="{FF2B5EF4-FFF2-40B4-BE49-F238E27FC236}">
                <a16:creationId xmlns:a16="http://schemas.microsoft.com/office/drawing/2014/main" id="{5F893386-54E4-4F20-B6FC-E80B6B43573C}"/>
              </a:ext>
            </a:extLst>
          </p:cNvPr>
          <p:cNvSpPr>
            <a:spLocks noChangeShapeType="1"/>
          </p:cNvSpPr>
          <p:nvPr/>
        </p:nvSpPr>
        <p:spPr bwMode="auto">
          <a:xfrm flipV="1">
            <a:off x="2702024" y="5251316"/>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 name="Oval 15">
            <a:extLst>
              <a:ext uri="{FF2B5EF4-FFF2-40B4-BE49-F238E27FC236}">
                <a16:creationId xmlns:a16="http://schemas.microsoft.com/office/drawing/2014/main" id="{90867C81-14F9-4E95-9C10-0A85F0938C10}"/>
              </a:ext>
            </a:extLst>
          </p:cNvPr>
          <p:cNvSpPr>
            <a:spLocks noChangeAspect="1" noChangeArrowheads="1"/>
          </p:cNvSpPr>
          <p:nvPr/>
        </p:nvSpPr>
        <p:spPr bwMode="auto">
          <a:xfrm>
            <a:off x="3981533" y="4721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6" name="Oval 18">
            <a:extLst>
              <a:ext uri="{FF2B5EF4-FFF2-40B4-BE49-F238E27FC236}">
                <a16:creationId xmlns:a16="http://schemas.microsoft.com/office/drawing/2014/main" id="{F815F759-3726-4D61-84A7-B4D28FA1C769}"/>
              </a:ext>
            </a:extLst>
          </p:cNvPr>
          <p:cNvSpPr>
            <a:spLocks noChangeAspect="1" noChangeArrowheads="1"/>
          </p:cNvSpPr>
          <p:nvPr/>
        </p:nvSpPr>
        <p:spPr bwMode="auto">
          <a:xfrm>
            <a:off x="4603848" y="250335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7" name="Oval 19">
            <a:extLst>
              <a:ext uri="{FF2B5EF4-FFF2-40B4-BE49-F238E27FC236}">
                <a16:creationId xmlns:a16="http://schemas.microsoft.com/office/drawing/2014/main" id="{86D71761-8B96-4122-9D26-7C90E2A11309}"/>
              </a:ext>
            </a:extLst>
          </p:cNvPr>
          <p:cNvSpPr>
            <a:spLocks noChangeAspect="1" noChangeArrowheads="1"/>
          </p:cNvSpPr>
          <p:nvPr/>
        </p:nvSpPr>
        <p:spPr bwMode="auto">
          <a:xfrm>
            <a:off x="4667333" y="3324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8" name="Oval 20">
            <a:extLst>
              <a:ext uri="{FF2B5EF4-FFF2-40B4-BE49-F238E27FC236}">
                <a16:creationId xmlns:a16="http://schemas.microsoft.com/office/drawing/2014/main" id="{42EA8A6E-3BD4-4357-9E17-18D759F426A6}"/>
              </a:ext>
            </a:extLst>
          </p:cNvPr>
          <p:cNvSpPr>
            <a:spLocks noChangeAspect="1" noChangeArrowheads="1"/>
          </p:cNvSpPr>
          <p:nvPr/>
        </p:nvSpPr>
        <p:spPr bwMode="auto">
          <a:xfrm>
            <a:off x="3673573" y="235254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9" name="Oval 21">
            <a:extLst>
              <a:ext uri="{FF2B5EF4-FFF2-40B4-BE49-F238E27FC236}">
                <a16:creationId xmlns:a16="http://schemas.microsoft.com/office/drawing/2014/main" id="{7AA5BF8F-0B04-46CA-AAFF-2DC790C68330}"/>
              </a:ext>
            </a:extLst>
          </p:cNvPr>
          <p:cNvSpPr>
            <a:spLocks noChangeAspect="1" noChangeArrowheads="1"/>
          </p:cNvSpPr>
          <p:nvPr/>
        </p:nvSpPr>
        <p:spPr bwMode="auto">
          <a:xfrm>
            <a:off x="4149824" y="3422515"/>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0" name="Oval 22">
            <a:extLst>
              <a:ext uri="{FF2B5EF4-FFF2-40B4-BE49-F238E27FC236}">
                <a16:creationId xmlns:a16="http://schemas.microsoft.com/office/drawing/2014/main" id="{315C21BA-9A69-4680-AB78-09B9CA97B92C}"/>
              </a:ext>
            </a:extLst>
          </p:cNvPr>
          <p:cNvSpPr>
            <a:spLocks noChangeAspect="1" noChangeArrowheads="1"/>
          </p:cNvSpPr>
          <p:nvPr/>
        </p:nvSpPr>
        <p:spPr bwMode="auto">
          <a:xfrm>
            <a:off x="3311623" y="2812916"/>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1" name="Oval 23">
            <a:extLst>
              <a:ext uri="{FF2B5EF4-FFF2-40B4-BE49-F238E27FC236}">
                <a16:creationId xmlns:a16="http://schemas.microsoft.com/office/drawing/2014/main" id="{D6BE0538-1C50-4E75-A5A3-FC6C99736CBD}"/>
              </a:ext>
            </a:extLst>
          </p:cNvPr>
          <p:cNvSpPr>
            <a:spLocks noChangeAspect="1" noChangeArrowheads="1"/>
          </p:cNvSpPr>
          <p:nvPr/>
        </p:nvSpPr>
        <p:spPr bwMode="auto">
          <a:xfrm>
            <a:off x="5369008" y="3803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2" name="Oval 25">
            <a:extLst>
              <a:ext uri="{FF2B5EF4-FFF2-40B4-BE49-F238E27FC236}">
                <a16:creationId xmlns:a16="http://schemas.microsoft.com/office/drawing/2014/main" id="{313D332A-169E-4BDA-A86E-B70EEF4C3558}"/>
              </a:ext>
            </a:extLst>
          </p:cNvPr>
          <p:cNvSpPr>
            <a:spLocks noChangeAspect="1" noChangeArrowheads="1"/>
          </p:cNvSpPr>
          <p:nvPr/>
        </p:nvSpPr>
        <p:spPr bwMode="auto">
          <a:xfrm rot="-1118274">
            <a:off x="4154505" y="4127190"/>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3" name="Oval 26">
            <a:extLst>
              <a:ext uri="{FF2B5EF4-FFF2-40B4-BE49-F238E27FC236}">
                <a16:creationId xmlns:a16="http://schemas.microsoft.com/office/drawing/2014/main" id="{B188436A-BD0D-425E-909A-7C8EC8B1DB27}"/>
              </a:ext>
            </a:extLst>
          </p:cNvPr>
          <p:cNvSpPr>
            <a:spLocks noChangeAspect="1" noChangeArrowheads="1"/>
          </p:cNvSpPr>
          <p:nvPr/>
        </p:nvSpPr>
        <p:spPr bwMode="auto">
          <a:xfrm rot="-1118274">
            <a:off x="6270787" y="29121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4" name="Oval 29">
            <a:extLst>
              <a:ext uri="{FF2B5EF4-FFF2-40B4-BE49-F238E27FC236}">
                <a16:creationId xmlns:a16="http://schemas.microsoft.com/office/drawing/2014/main" id="{9D4BAED5-4DF0-4A74-94AA-EC8D2A3BB4F2}"/>
              </a:ext>
            </a:extLst>
          </p:cNvPr>
          <p:cNvSpPr>
            <a:spLocks noChangeAspect="1" noChangeArrowheads="1"/>
          </p:cNvSpPr>
          <p:nvPr/>
        </p:nvSpPr>
        <p:spPr bwMode="auto">
          <a:xfrm rot="-1118274">
            <a:off x="5562762" y="422823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5" name="Oval 30">
            <a:extLst>
              <a:ext uri="{FF2B5EF4-FFF2-40B4-BE49-F238E27FC236}">
                <a16:creationId xmlns:a16="http://schemas.microsoft.com/office/drawing/2014/main" id="{B16889E1-2811-46F7-837E-E377469B6F70}"/>
              </a:ext>
            </a:extLst>
          </p:cNvPr>
          <p:cNvSpPr>
            <a:spLocks noChangeAspect="1" noChangeArrowheads="1"/>
          </p:cNvSpPr>
          <p:nvPr/>
        </p:nvSpPr>
        <p:spPr bwMode="auto">
          <a:xfrm rot="-1118274">
            <a:off x="3391091" y="235023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6" name="Oval 32">
            <a:extLst>
              <a:ext uri="{FF2B5EF4-FFF2-40B4-BE49-F238E27FC236}">
                <a16:creationId xmlns:a16="http://schemas.microsoft.com/office/drawing/2014/main" id="{ABA3ACB6-CA83-410E-A658-086EA99C70BE}"/>
              </a:ext>
            </a:extLst>
          </p:cNvPr>
          <p:cNvSpPr>
            <a:spLocks noChangeAspect="1" noChangeArrowheads="1"/>
          </p:cNvSpPr>
          <p:nvPr/>
        </p:nvSpPr>
        <p:spPr bwMode="auto">
          <a:xfrm rot="-1118274">
            <a:off x="4978562" y="32677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7" name="Oval 34">
            <a:extLst>
              <a:ext uri="{FF2B5EF4-FFF2-40B4-BE49-F238E27FC236}">
                <a16:creationId xmlns:a16="http://schemas.microsoft.com/office/drawing/2014/main" id="{A5BB8C95-3858-4393-8A4D-4B005912C4AE}"/>
              </a:ext>
            </a:extLst>
          </p:cNvPr>
          <p:cNvSpPr>
            <a:spLocks noChangeAspect="1" noChangeArrowheads="1"/>
          </p:cNvSpPr>
          <p:nvPr/>
        </p:nvSpPr>
        <p:spPr bwMode="auto">
          <a:xfrm rot="-1118274">
            <a:off x="6134012" y="4179067"/>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8" name="Oval 35">
            <a:extLst>
              <a:ext uri="{FF2B5EF4-FFF2-40B4-BE49-F238E27FC236}">
                <a16:creationId xmlns:a16="http://schemas.microsoft.com/office/drawing/2014/main" id="{48715894-FD3B-4BEB-BEF6-D161BC214DBE}"/>
              </a:ext>
            </a:extLst>
          </p:cNvPr>
          <p:cNvSpPr>
            <a:spLocks noChangeAspect="1" noChangeArrowheads="1"/>
          </p:cNvSpPr>
          <p:nvPr/>
        </p:nvSpPr>
        <p:spPr bwMode="auto">
          <a:xfrm rot="-1118274">
            <a:off x="3381312" y="332340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9" name="Oval 38">
            <a:extLst>
              <a:ext uri="{FF2B5EF4-FFF2-40B4-BE49-F238E27FC236}">
                <a16:creationId xmlns:a16="http://schemas.microsoft.com/office/drawing/2014/main" id="{92716C38-306B-458F-B775-30029574D2D0}"/>
              </a:ext>
            </a:extLst>
          </p:cNvPr>
          <p:cNvSpPr>
            <a:spLocks noChangeAspect="1" noChangeArrowheads="1"/>
          </p:cNvSpPr>
          <p:nvPr/>
        </p:nvSpPr>
        <p:spPr bwMode="auto">
          <a:xfrm rot="5895381">
            <a:off x="4103803" y="2742592"/>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0" name="Oval 39">
            <a:extLst>
              <a:ext uri="{FF2B5EF4-FFF2-40B4-BE49-F238E27FC236}">
                <a16:creationId xmlns:a16="http://schemas.microsoft.com/office/drawing/2014/main" id="{D6E8DE41-B49A-43B7-89DC-002127C8C705}"/>
              </a:ext>
            </a:extLst>
          </p:cNvPr>
          <p:cNvSpPr>
            <a:spLocks noChangeAspect="1" noChangeArrowheads="1"/>
          </p:cNvSpPr>
          <p:nvPr/>
        </p:nvSpPr>
        <p:spPr bwMode="auto">
          <a:xfrm rot="5895381">
            <a:off x="4369054" y="4927930"/>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1" name="Oval 42">
            <a:extLst>
              <a:ext uri="{FF2B5EF4-FFF2-40B4-BE49-F238E27FC236}">
                <a16:creationId xmlns:a16="http://schemas.microsoft.com/office/drawing/2014/main" id="{50A1D5B1-FC07-4ECA-A7A9-160902DBE75A}"/>
              </a:ext>
            </a:extLst>
          </p:cNvPr>
          <p:cNvSpPr>
            <a:spLocks noChangeAspect="1" noChangeArrowheads="1"/>
          </p:cNvSpPr>
          <p:nvPr/>
        </p:nvSpPr>
        <p:spPr bwMode="auto">
          <a:xfrm rot="5895381">
            <a:off x="3349758" y="37821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2" name="Oval 43">
            <a:extLst>
              <a:ext uri="{FF2B5EF4-FFF2-40B4-BE49-F238E27FC236}">
                <a16:creationId xmlns:a16="http://schemas.microsoft.com/office/drawing/2014/main" id="{162F9D06-DAEB-434E-9FC3-413D16E697AA}"/>
              </a:ext>
            </a:extLst>
          </p:cNvPr>
          <p:cNvSpPr>
            <a:spLocks noChangeAspect="1" noChangeArrowheads="1"/>
          </p:cNvSpPr>
          <p:nvPr/>
        </p:nvSpPr>
        <p:spPr bwMode="auto">
          <a:xfrm rot="5895381">
            <a:off x="4580053" y="207901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3" name="Oval 44">
            <a:extLst>
              <a:ext uri="{FF2B5EF4-FFF2-40B4-BE49-F238E27FC236}">
                <a16:creationId xmlns:a16="http://schemas.microsoft.com/office/drawing/2014/main" id="{76825392-E21D-4A31-AC21-FCE46CCDB4CD}"/>
              </a:ext>
            </a:extLst>
          </p:cNvPr>
          <p:cNvSpPr>
            <a:spLocks noChangeAspect="1" noChangeArrowheads="1"/>
          </p:cNvSpPr>
          <p:nvPr/>
        </p:nvSpPr>
        <p:spPr bwMode="auto">
          <a:xfrm rot="5895381">
            <a:off x="5536558" y="3830166"/>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4" name="Oval 45">
            <a:extLst>
              <a:ext uri="{FF2B5EF4-FFF2-40B4-BE49-F238E27FC236}">
                <a16:creationId xmlns:a16="http://schemas.microsoft.com/office/drawing/2014/main" id="{EE2E4CCD-EE87-4A65-81A3-C93D0A3A9494}"/>
              </a:ext>
            </a:extLst>
          </p:cNvPr>
          <p:cNvSpPr>
            <a:spLocks noChangeAspect="1" noChangeArrowheads="1"/>
          </p:cNvSpPr>
          <p:nvPr/>
        </p:nvSpPr>
        <p:spPr bwMode="auto">
          <a:xfrm rot="5895381">
            <a:off x="4607067" y="376494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5" name="Oval 46">
            <a:extLst>
              <a:ext uri="{FF2B5EF4-FFF2-40B4-BE49-F238E27FC236}">
                <a16:creationId xmlns:a16="http://schemas.microsoft.com/office/drawing/2014/main" id="{641722E7-AF77-4C5E-8A43-183D1822924E}"/>
              </a:ext>
            </a:extLst>
          </p:cNvPr>
          <p:cNvSpPr>
            <a:spLocks noChangeAspect="1" noChangeArrowheads="1"/>
          </p:cNvSpPr>
          <p:nvPr/>
        </p:nvSpPr>
        <p:spPr bwMode="auto">
          <a:xfrm rot="5895381">
            <a:off x="5856429" y="305057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6" name="Oval 47">
            <a:extLst>
              <a:ext uri="{FF2B5EF4-FFF2-40B4-BE49-F238E27FC236}">
                <a16:creationId xmlns:a16="http://schemas.microsoft.com/office/drawing/2014/main" id="{DA4334B8-7A89-4784-B932-804EE35BB606}"/>
              </a:ext>
            </a:extLst>
          </p:cNvPr>
          <p:cNvSpPr>
            <a:spLocks noChangeAspect="1" noChangeArrowheads="1"/>
          </p:cNvSpPr>
          <p:nvPr/>
        </p:nvSpPr>
        <p:spPr bwMode="auto">
          <a:xfrm rot="5895381">
            <a:off x="3322771" y="20295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7" name="Oval 48">
            <a:extLst>
              <a:ext uri="{FF2B5EF4-FFF2-40B4-BE49-F238E27FC236}">
                <a16:creationId xmlns:a16="http://schemas.microsoft.com/office/drawing/2014/main" id="{4E3AD45A-6DE7-4949-830B-6D931AFB96CB}"/>
              </a:ext>
            </a:extLst>
          </p:cNvPr>
          <p:cNvSpPr>
            <a:spLocks noChangeAspect="1" noChangeArrowheads="1"/>
          </p:cNvSpPr>
          <p:nvPr/>
        </p:nvSpPr>
        <p:spPr bwMode="auto">
          <a:xfrm rot="5895381">
            <a:off x="5497654" y="295849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8" name="Oval 50">
            <a:extLst>
              <a:ext uri="{FF2B5EF4-FFF2-40B4-BE49-F238E27FC236}">
                <a16:creationId xmlns:a16="http://schemas.microsoft.com/office/drawing/2014/main" id="{5F89ED8B-26A8-4F1B-8251-B13A18CD89EB}"/>
              </a:ext>
            </a:extLst>
          </p:cNvPr>
          <p:cNvSpPr>
            <a:spLocks noChangeAspect="1" noChangeArrowheads="1"/>
          </p:cNvSpPr>
          <p:nvPr/>
        </p:nvSpPr>
        <p:spPr bwMode="auto">
          <a:xfrm rot="5895381">
            <a:off x="5350806" y="4406635"/>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9" name="Oval 51">
            <a:extLst>
              <a:ext uri="{FF2B5EF4-FFF2-40B4-BE49-F238E27FC236}">
                <a16:creationId xmlns:a16="http://schemas.microsoft.com/office/drawing/2014/main" id="{963513C2-26A5-4C4F-8E77-583DDDAE9CD9}"/>
              </a:ext>
            </a:extLst>
          </p:cNvPr>
          <p:cNvSpPr>
            <a:spLocks noChangeAspect="1" noChangeArrowheads="1"/>
          </p:cNvSpPr>
          <p:nvPr/>
        </p:nvSpPr>
        <p:spPr bwMode="auto">
          <a:xfrm rot="4777107">
            <a:off x="3734808" y="3225364"/>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0" name="Oval 52">
            <a:extLst>
              <a:ext uri="{FF2B5EF4-FFF2-40B4-BE49-F238E27FC236}">
                <a16:creationId xmlns:a16="http://schemas.microsoft.com/office/drawing/2014/main" id="{95F9410E-F37B-4A07-83CD-575549155138}"/>
              </a:ext>
            </a:extLst>
          </p:cNvPr>
          <p:cNvSpPr>
            <a:spLocks noChangeAspect="1" noChangeArrowheads="1"/>
          </p:cNvSpPr>
          <p:nvPr/>
        </p:nvSpPr>
        <p:spPr bwMode="auto">
          <a:xfrm rot="4777107">
            <a:off x="4891962" y="4943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1" name="Oval 53">
            <a:extLst>
              <a:ext uri="{FF2B5EF4-FFF2-40B4-BE49-F238E27FC236}">
                <a16:creationId xmlns:a16="http://schemas.microsoft.com/office/drawing/2014/main" id="{A982D959-7F69-4121-9B78-286648AC748B}"/>
              </a:ext>
            </a:extLst>
          </p:cNvPr>
          <p:cNvSpPr>
            <a:spLocks noChangeAspect="1" noChangeArrowheads="1"/>
          </p:cNvSpPr>
          <p:nvPr/>
        </p:nvSpPr>
        <p:spPr bwMode="auto">
          <a:xfrm rot="4777107">
            <a:off x="4587162" y="4562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2" name="Oval 55">
            <a:extLst>
              <a:ext uri="{FF2B5EF4-FFF2-40B4-BE49-F238E27FC236}">
                <a16:creationId xmlns:a16="http://schemas.microsoft.com/office/drawing/2014/main" id="{49EDAE3C-60C4-462A-BF1E-2F1EBAAB282D}"/>
              </a:ext>
            </a:extLst>
          </p:cNvPr>
          <p:cNvSpPr>
            <a:spLocks noChangeAspect="1" noChangeArrowheads="1"/>
          </p:cNvSpPr>
          <p:nvPr/>
        </p:nvSpPr>
        <p:spPr bwMode="auto">
          <a:xfrm rot="4777107">
            <a:off x="3055332" y="3428278"/>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3" name="Oval 56">
            <a:extLst>
              <a:ext uri="{FF2B5EF4-FFF2-40B4-BE49-F238E27FC236}">
                <a16:creationId xmlns:a16="http://schemas.microsoft.com/office/drawing/2014/main" id="{80C90B7E-6FF5-4CEB-B846-CE12A6A0167E}"/>
              </a:ext>
            </a:extLst>
          </p:cNvPr>
          <p:cNvSpPr>
            <a:spLocks noChangeAspect="1" noChangeArrowheads="1"/>
          </p:cNvSpPr>
          <p:nvPr/>
        </p:nvSpPr>
        <p:spPr bwMode="auto">
          <a:xfrm rot="4777107">
            <a:off x="3953102" y="2466683"/>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4" name="Oval 58">
            <a:extLst>
              <a:ext uri="{FF2B5EF4-FFF2-40B4-BE49-F238E27FC236}">
                <a16:creationId xmlns:a16="http://schemas.microsoft.com/office/drawing/2014/main" id="{1029D13B-9E86-414A-9823-94841F6533D7}"/>
              </a:ext>
            </a:extLst>
          </p:cNvPr>
          <p:cNvSpPr>
            <a:spLocks noChangeAspect="1" noChangeArrowheads="1"/>
          </p:cNvSpPr>
          <p:nvPr/>
        </p:nvSpPr>
        <p:spPr bwMode="auto">
          <a:xfrm rot="4777107">
            <a:off x="4594505" y="4052871"/>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5" name="Oval 62">
            <a:extLst>
              <a:ext uri="{FF2B5EF4-FFF2-40B4-BE49-F238E27FC236}">
                <a16:creationId xmlns:a16="http://schemas.microsoft.com/office/drawing/2014/main" id="{76F57113-F48A-4802-B596-2C0BB9EBFE27}"/>
              </a:ext>
            </a:extLst>
          </p:cNvPr>
          <p:cNvSpPr>
            <a:spLocks noChangeAspect="1" noChangeArrowheads="1"/>
          </p:cNvSpPr>
          <p:nvPr/>
        </p:nvSpPr>
        <p:spPr bwMode="auto">
          <a:xfrm rot="4777107">
            <a:off x="4175213" y="4739055"/>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6" name="Oval 63">
            <a:extLst>
              <a:ext uri="{FF2B5EF4-FFF2-40B4-BE49-F238E27FC236}">
                <a16:creationId xmlns:a16="http://schemas.microsoft.com/office/drawing/2014/main" id="{FA714031-E57B-4A43-968C-CADA5C76DD53}"/>
              </a:ext>
            </a:extLst>
          </p:cNvPr>
          <p:cNvSpPr>
            <a:spLocks noChangeAspect="1" noChangeArrowheads="1"/>
          </p:cNvSpPr>
          <p:nvPr/>
        </p:nvSpPr>
        <p:spPr bwMode="auto">
          <a:xfrm rot="4777107">
            <a:off x="5542242" y="4444984"/>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7" name="Line 50">
            <a:extLst>
              <a:ext uri="{FF2B5EF4-FFF2-40B4-BE49-F238E27FC236}">
                <a16:creationId xmlns:a16="http://schemas.microsoft.com/office/drawing/2014/main" id="{729752EC-9275-4CC3-B4AE-ABFBB1F47C29}"/>
              </a:ext>
            </a:extLst>
          </p:cNvPr>
          <p:cNvSpPr>
            <a:spLocks noChangeShapeType="1"/>
          </p:cNvSpPr>
          <p:nvPr/>
        </p:nvSpPr>
        <p:spPr bwMode="auto">
          <a:xfrm flipV="1">
            <a:off x="3097487" y="1898516"/>
            <a:ext cx="2481074" cy="30269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38" name="TextBox 37">
            <a:extLst>
              <a:ext uri="{FF2B5EF4-FFF2-40B4-BE49-F238E27FC236}">
                <a16:creationId xmlns:a16="http://schemas.microsoft.com/office/drawing/2014/main" id="{5401D6E6-EA89-4012-A734-46D7D1D7CB47}"/>
              </a:ext>
            </a:extLst>
          </p:cNvPr>
          <p:cNvSpPr txBox="1"/>
          <p:nvPr/>
        </p:nvSpPr>
        <p:spPr>
          <a:xfrm>
            <a:off x="3710609" y="5282044"/>
            <a:ext cx="2616199" cy="523220"/>
          </a:xfrm>
          <a:prstGeom prst="rect">
            <a:avLst/>
          </a:prstGeom>
          <a:noFill/>
        </p:spPr>
        <p:txBody>
          <a:bodyPr wrap="square" rtlCol="1">
            <a:spAutoFit/>
          </a:bodyPr>
          <a:lstStyle/>
          <a:p>
            <a:pPr algn="r"/>
            <a:r>
              <a:rPr lang="en-US" sz="2800" dirty="0">
                <a:latin typeface="Open Sans" panose="020B0604020202020204" charset="0"/>
                <a:ea typeface="Open Sans" panose="020B0604020202020204" charset="0"/>
                <a:cs typeface="Open Sans" panose="020B0604020202020204" charset="0"/>
              </a:rPr>
              <a:t>X</a:t>
            </a:r>
            <a:r>
              <a:rPr lang="en-US" sz="2800" baseline="-25000" dirty="0">
                <a:latin typeface="Open Sans" panose="020B0604020202020204" charset="0"/>
                <a:ea typeface="Open Sans" panose="020B0604020202020204" charset="0"/>
                <a:cs typeface="Open Sans" panose="020B0604020202020204" charset="0"/>
              </a:rPr>
              <a:t>1</a:t>
            </a:r>
            <a:endParaRPr lang="he-IL" sz="2800" baseline="-25000" dirty="0">
              <a:latin typeface="Open Sans" panose="020B0604020202020204" charset="0"/>
              <a:ea typeface="Open Sans" panose="020B0604020202020204" charset="0"/>
            </a:endParaRPr>
          </a:p>
        </p:txBody>
      </p:sp>
      <p:sp>
        <p:nvSpPr>
          <p:cNvPr id="39" name="TextBox 38">
            <a:extLst>
              <a:ext uri="{FF2B5EF4-FFF2-40B4-BE49-F238E27FC236}">
                <a16:creationId xmlns:a16="http://schemas.microsoft.com/office/drawing/2014/main" id="{638FCC2E-63AB-4E3D-8B95-A82EF17F6201}"/>
              </a:ext>
            </a:extLst>
          </p:cNvPr>
          <p:cNvSpPr txBox="1"/>
          <p:nvPr/>
        </p:nvSpPr>
        <p:spPr>
          <a:xfrm rot="16200000">
            <a:off x="1258074" y="2980393"/>
            <a:ext cx="2616199" cy="523220"/>
          </a:xfrm>
          <a:prstGeom prst="rect">
            <a:avLst/>
          </a:prstGeom>
          <a:noFill/>
        </p:spPr>
        <p:txBody>
          <a:bodyPr wrap="square" rtlCol="1">
            <a:spAutoFit/>
          </a:bodyPr>
          <a:lstStyle/>
          <a:p>
            <a:pPr algn="r"/>
            <a:r>
              <a:rPr lang="en-US" sz="2800" dirty="0"/>
              <a:t>X</a:t>
            </a:r>
            <a:r>
              <a:rPr lang="en-US" sz="2800" baseline="-25000" dirty="0"/>
              <a:t>2</a:t>
            </a:r>
            <a:endParaRPr lang="he-IL" sz="2800" baseline="-25000" dirty="0"/>
          </a:p>
        </p:txBody>
      </p:sp>
      <p:sp>
        <p:nvSpPr>
          <p:cNvPr id="40" name="Line 50">
            <a:extLst>
              <a:ext uri="{FF2B5EF4-FFF2-40B4-BE49-F238E27FC236}">
                <a16:creationId xmlns:a16="http://schemas.microsoft.com/office/drawing/2014/main" id="{6B79015B-2EEE-40DD-8D25-F6603C30704E}"/>
              </a:ext>
            </a:extLst>
          </p:cNvPr>
          <p:cNvSpPr>
            <a:spLocks noChangeShapeType="1"/>
          </p:cNvSpPr>
          <p:nvPr/>
        </p:nvSpPr>
        <p:spPr bwMode="auto">
          <a:xfrm flipV="1">
            <a:off x="3505392" y="1686896"/>
            <a:ext cx="1585649" cy="40463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41" name="Line 50">
            <a:extLst>
              <a:ext uri="{FF2B5EF4-FFF2-40B4-BE49-F238E27FC236}">
                <a16:creationId xmlns:a16="http://schemas.microsoft.com/office/drawing/2014/main" id="{E6CE185B-153C-4E5A-8A6C-488148CF1561}"/>
              </a:ext>
            </a:extLst>
          </p:cNvPr>
          <p:cNvSpPr>
            <a:spLocks noChangeShapeType="1"/>
          </p:cNvSpPr>
          <p:nvPr/>
        </p:nvSpPr>
        <p:spPr bwMode="auto">
          <a:xfrm flipV="1">
            <a:off x="3269515" y="1700808"/>
            <a:ext cx="2309046" cy="3600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42" name="Line 50">
            <a:extLst>
              <a:ext uri="{FF2B5EF4-FFF2-40B4-BE49-F238E27FC236}">
                <a16:creationId xmlns:a16="http://schemas.microsoft.com/office/drawing/2014/main" id="{F3FB2587-9422-4C9A-B86B-A79A1EB5016A}"/>
              </a:ext>
            </a:extLst>
          </p:cNvPr>
          <p:cNvSpPr>
            <a:spLocks noChangeShapeType="1"/>
          </p:cNvSpPr>
          <p:nvPr/>
        </p:nvSpPr>
        <p:spPr bwMode="auto">
          <a:xfrm flipV="1">
            <a:off x="3070846" y="1700808"/>
            <a:ext cx="2288585" cy="38164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Tree>
    <p:extLst>
      <p:ext uri="{BB962C8B-B14F-4D97-AF65-F5344CB8AC3E}">
        <p14:creationId xmlns:p14="http://schemas.microsoft.com/office/powerpoint/2010/main" val="290065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41"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Line 53">
            <a:extLst>
              <a:ext uri="{FF2B5EF4-FFF2-40B4-BE49-F238E27FC236}">
                <a16:creationId xmlns:a16="http://schemas.microsoft.com/office/drawing/2014/main" id="{BFDFF2C7-EB09-4C50-A6DC-DAF9B6984171}"/>
              </a:ext>
            </a:extLst>
          </p:cNvPr>
          <p:cNvSpPr>
            <a:spLocks noChangeShapeType="1"/>
          </p:cNvSpPr>
          <p:nvPr/>
        </p:nvSpPr>
        <p:spPr bwMode="auto">
          <a:xfrm rot="-3472419">
            <a:off x="2061183" y="3486280"/>
            <a:ext cx="4656715" cy="29455"/>
          </a:xfrm>
          <a:prstGeom prst="line">
            <a:avLst/>
          </a:prstGeom>
          <a:noFill/>
          <a:ln w="295275">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he-IL"/>
          </a:p>
        </p:txBody>
      </p:sp>
      <p:sp>
        <p:nvSpPr>
          <p:cNvPr id="4" name="Line 10">
            <a:extLst>
              <a:ext uri="{FF2B5EF4-FFF2-40B4-BE49-F238E27FC236}">
                <a16:creationId xmlns:a16="http://schemas.microsoft.com/office/drawing/2014/main" id="{C04B8202-C305-46D8-B3AA-4524C94BCAF3}"/>
              </a:ext>
            </a:extLst>
          </p:cNvPr>
          <p:cNvSpPr>
            <a:spLocks noChangeShapeType="1"/>
          </p:cNvSpPr>
          <p:nvPr/>
        </p:nvSpPr>
        <p:spPr bwMode="auto">
          <a:xfrm>
            <a:off x="2854424" y="1898516"/>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 name="Line 11">
            <a:extLst>
              <a:ext uri="{FF2B5EF4-FFF2-40B4-BE49-F238E27FC236}">
                <a16:creationId xmlns:a16="http://schemas.microsoft.com/office/drawing/2014/main" id="{220C9776-E3BA-4741-ADAB-8452BE571545}"/>
              </a:ext>
            </a:extLst>
          </p:cNvPr>
          <p:cNvSpPr>
            <a:spLocks noChangeShapeType="1"/>
          </p:cNvSpPr>
          <p:nvPr/>
        </p:nvSpPr>
        <p:spPr bwMode="auto">
          <a:xfrm flipV="1">
            <a:off x="2702024" y="5251316"/>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 name="Oval 15">
            <a:extLst>
              <a:ext uri="{FF2B5EF4-FFF2-40B4-BE49-F238E27FC236}">
                <a16:creationId xmlns:a16="http://schemas.microsoft.com/office/drawing/2014/main" id="{D520A9FD-6C44-42FC-9D77-E3DB07880651}"/>
              </a:ext>
            </a:extLst>
          </p:cNvPr>
          <p:cNvSpPr>
            <a:spLocks noChangeAspect="1" noChangeArrowheads="1"/>
          </p:cNvSpPr>
          <p:nvPr/>
        </p:nvSpPr>
        <p:spPr bwMode="auto">
          <a:xfrm>
            <a:off x="3981533" y="4721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7" name="Oval 18">
            <a:extLst>
              <a:ext uri="{FF2B5EF4-FFF2-40B4-BE49-F238E27FC236}">
                <a16:creationId xmlns:a16="http://schemas.microsoft.com/office/drawing/2014/main" id="{725890FD-3EAB-4CCF-BB8C-1C3E143EDC12}"/>
              </a:ext>
            </a:extLst>
          </p:cNvPr>
          <p:cNvSpPr>
            <a:spLocks noChangeAspect="1" noChangeArrowheads="1"/>
          </p:cNvSpPr>
          <p:nvPr/>
        </p:nvSpPr>
        <p:spPr bwMode="auto">
          <a:xfrm>
            <a:off x="4603848" y="250335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8" name="Oval 19">
            <a:extLst>
              <a:ext uri="{FF2B5EF4-FFF2-40B4-BE49-F238E27FC236}">
                <a16:creationId xmlns:a16="http://schemas.microsoft.com/office/drawing/2014/main" id="{CE7189CA-DD85-42D8-89B5-CB07A7DEA2D3}"/>
              </a:ext>
            </a:extLst>
          </p:cNvPr>
          <p:cNvSpPr>
            <a:spLocks noChangeAspect="1" noChangeArrowheads="1"/>
          </p:cNvSpPr>
          <p:nvPr/>
        </p:nvSpPr>
        <p:spPr bwMode="auto">
          <a:xfrm>
            <a:off x="4667333" y="3324090"/>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9" name="Oval 20">
            <a:extLst>
              <a:ext uri="{FF2B5EF4-FFF2-40B4-BE49-F238E27FC236}">
                <a16:creationId xmlns:a16="http://schemas.microsoft.com/office/drawing/2014/main" id="{FC398A9A-9FE2-49F0-A8D8-FDEB6BEC93FD}"/>
              </a:ext>
            </a:extLst>
          </p:cNvPr>
          <p:cNvSpPr>
            <a:spLocks noChangeAspect="1" noChangeArrowheads="1"/>
          </p:cNvSpPr>
          <p:nvPr/>
        </p:nvSpPr>
        <p:spPr bwMode="auto">
          <a:xfrm>
            <a:off x="3673573" y="235254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0" name="Oval 21">
            <a:extLst>
              <a:ext uri="{FF2B5EF4-FFF2-40B4-BE49-F238E27FC236}">
                <a16:creationId xmlns:a16="http://schemas.microsoft.com/office/drawing/2014/main" id="{4E7D9E64-D947-469C-A017-A028CA662574}"/>
              </a:ext>
            </a:extLst>
          </p:cNvPr>
          <p:cNvSpPr>
            <a:spLocks noChangeAspect="1" noChangeArrowheads="1"/>
          </p:cNvSpPr>
          <p:nvPr/>
        </p:nvSpPr>
        <p:spPr bwMode="auto">
          <a:xfrm>
            <a:off x="4149824" y="3422515"/>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1" name="Oval 22">
            <a:extLst>
              <a:ext uri="{FF2B5EF4-FFF2-40B4-BE49-F238E27FC236}">
                <a16:creationId xmlns:a16="http://schemas.microsoft.com/office/drawing/2014/main" id="{CC15B576-F6B9-445E-A0CF-D8A26CC66D90}"/>
              </a:ext>
            </a:extLst>
          </p:cNvPr>
          <p:cNvSpPr>
            <a:spLocks noChangeAspect="1" noChangeArrowheads="1"/>
          </p:cNvSpPr>
          <p:nvPr/>
        </p:nvSpPr>
        <p:spPr bwMode="auto">
          <a:xfrm>
            <a:off x="3311623" y="2812916"/>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2" name="Oval 23">
            <a:extLst>
              <a:ext uri="{FF2B5EF4-FFF2-40B4-BE49-F238E27FC236}">
                <a16:creationId xmlns:a16="http://schemas.microsoft.com/office/drawing/2014/main" id="{7865727D-B469-4FA4-A6D0-65F2884DA426}"/>
              </a:ext>
            </a:extLst>
          </p:cNvPr>
          <p:cNvSpPr>
            <a:spLocks noChangeAspect="1" noChangeArrowheads="1"/>
          </p:cNvSpPr>
          <p:nvPr/>
        </p:nvSpPr>
        <p:spPr bwMode="auto">
          <a:xfrm>
            <a:off x="5369008" y="3803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3" name="Oval 25">
            <a:extLst>
              <a:ext uri="{FF2B5EF4-FFF2-40B4-BE49-F238E27FC236}">
                <a16:creationId xmlns:a16="http://schemas.microsoft.com/office/drawing/2014/main" id="{2F3919C1-B1BC-4760-BAC7-314AB7883052}"/>
              </a:ext>
            </a:extLst>
          </p:cNvPr>
          <p:cNvSpPr>
            <a:spLocks noChangeAspect="1" noChangeArrowheads="1"/>
          </p:cNvSpPr>
          <p:nvPr/>
        </p:nvSpPr>
        <p:spPr bwMode="auto">
          <a:xfrm rot="-1118274">
            <a:off x="4154505" y="4127190"/>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4" name="Oval 26">
            <a:extLst>
              <a:ext uri="{FF2B5EF4-FFF2-40B4-BE49-F238E27FC236}">
                <a16:creationId xmlns:a16="http://schemas.microsoft.com/office/drawing/2014/main" id="{EAD8684C-87BA-4D10-A7E1-7B620267666D}"/>
              </a:ext>
            </a:extLst>
          </p:cNvPr>
          <p:cNvSpPr>
            <a:spLocks noChangeAspect="1" noChangeArrowheads="1"/>
          </p:cNvSpPr>
          <p:nvPr/>
        </p:nvSpPr>
        <p:spPr bwMode="auto">
          <a:xfrm rot="-1118274">
            <a:off x="6270787" y="29121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5" name="Oval 29">
            <a:extLst>
              <a:ext uri="{FF2B5EF4-FFF2-40B4-BE49-F238E27FC236}">
                <a16:creationId xmlns:a16="http://schemas.microsoft.com/office/drawing/2014/main" id="{4B37D3B4-6B79-4F16-BF3D-609B2E44AFD2}"/>
              </a:ext>
            </a:extLst>
          </p:cNvPr>
          <p:cNvSpPr>
            <a:spLocks noChangeAspect="1" noChangeArrowheads="1"/>
          </p:cNvSpPr>
          <p:nvPr/>
        </p:nvSpPr>
        <p:spPr bwMode="auto">
          <a:xfrm rot="-1118274">
            <a:off x="5562762" y="422823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6" name="Oval 30">
            <a:extLst>
              <a:ext uri="{FF2B5EF4-FFF2-40B4-BE49-F238E27FC236}">
                <a16:creationId xmlns:a16="http://schemas.microsoft.com/office/drawing/2014/main" id="{3E419F1D-C5E7-42AB-A898-2FCA8A7BBAA9}"/>
              </a:ext>
            </a:extLst>
          </p:cNvPr>
          <p:cNvSpPr>
            <a:spLocks noChangeAspect="1" noChangeArrowheads="1"/>
          </p:cNvSpPr>
          <p:nvPr/>
        </p:nvSpPr>
        <p:spPr bwMode="auto">
          <a:xfrm rot="-1118274">
            <a:off x="3391091" y="235023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7" name="Oval 32">
            <a:extLst>
              <a:ext uri="{FF2B5EF4-FFF2-40B4-BE49-F238E27FC236}">
                <a16:creationId xmlns:a16="http://schemas.microsoft.com/office/drawing/2014/main" id="{24FCB7C4-76EF-4AD7-9AAB-3B71BDDE5243}"/>
              </a:ext>
            </a:extLst>
          </p:cNvPr>
          <p:cNvSpPr>
            <a:spLocks noChangeAspect="1" noChangeArrowheads="1"/>
          </p:cNvSpPr>
          <p:nvPr/>
        </p:nvSpPr>
        <p:spPr bwMode="auto">
          <a:xfrm rot="-1118274">
            <a:off x="4978562" y="326779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8" name="Oval 34">
            <a:extLst>
              <a:ext uri="{FF2B5EF4-FFF2-40B4-BE49-F238E27FC236}">
                <a16:creationId xmlns:a16="http://schemas.microsoft.com/office/drawing/2014/main" id="{016D5C1E-EBFD-4FAC-8E6F-49504B650C93}"/>
              </a:ext>
            </a:extLst>
          </p:cNvPr>
          <p:cNvSpPr>
            <a:spLocks noChangeAspect="1" noChangeArrowheads="1"/>
          </p:cNvSpPr>
          <p:nvPr/>
        </p:nvSpPr>
        <p:spPr bwMode="auto">
          <a:xfrm rot="-1118274">
            <a:off x="6134012" y="4179067"/>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9" name="Oval 35">
            <a:extLst>
              <a:ext uri="{FF2B5EF4-FFF2-40B4-BE49-F238E27FC236}">
                <a16:creationId xmlns:a16="http://schemas.microsoft.com/office/drawing/2014/main" id="{F9594B24-C7BE-4A57-9F17-9AE2A022DFE1}"/>
              </a:ext>
            </a:extLst>
          </p:cNvPr>
          <p:cNvSpPr>
            <a:spLocks noChangeAspect="1" noChangeArrowheads="1"/>
          </p:cNvSpPr>
          <p:nvPr/>
        </p:nvSpPr>
        <p:spPr bwMode="auto">
          <a:xfrm rot="-1118274">
            <a:off x="3381312" y="332340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0" name="Oval 38">
            <a:extLst>
              <a:ext uri="{FF2B5EF4-FFF2-40B4-BE49-F238E27FC236}">
                <a16:creationId xmlns:a16="http://schemas.microsoft.com/office/drawing/2014/main" id="{78026308-6E76-4105-A5C1-CE0D787D6FD9}"/>
              </a:ext>
            </a:extLst>
          </p:cNvPr>
          <p:cNvSpPr>
            <a:spLocks noChangeAspect="1" noChangeArrowheads="1"/>
          </p:cNvSpPr>
          <p:nvPr/>
        </p:nvSpPr>
        <p:spPr bwMode="auto">
          <a:xfrm rot="5895381">
            <a:off x="4103803" y="2742592"/>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1" name="Oval 39">
            <a:extLst>
              <a:ext uri="{FF2B5EF4-FFF2-40B4-BE49-F238E27FC236}">
                <a16:creationId xmlns:a16="http://schemas.microsoft.com/office/drawing/2014/main" id="{7A843D6F-693D-46DA-A82E-E4CB5B0DCB1B}"/>
              </a:ext>
            </a:extLst>
          </p:cNvPr>
          <p:cNvSpPr>
            <a:spLocks noChangeAspect="1" noChangeArrowheads="1"/>
          </p:cNvSpPr>
          <p:nvPr/>
        </p:nvSpPr>
        <p:spPr bwMode="auto">
          <a:xfrm rot="5895381">
            <a:off x="4369054" y="4927930"/>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2" name="Oval 42">
            <a:extLst>
              <a:ext uri="{FF2B5EF4-FFF2-40B4-BE49-F238E27FC236}">
                <a16:creationId xmlns:a16="http://schemas.microsoft.com/office/drawing/2014/main" id="{55E3A99D-EF58-4197-AFD8-50F3EB0898D6}"/>
              </a:ext>
            </a:extLst>
          </p:cNvPr>
          <p:cNvSpPr>
            <a:spLocks noChangeAspect="1" noChangeArrowheads="1"/>
          </p:cNvSpPr>
          <p:nvPr/>
        </p:nvSpPr>
        <p:spPr bwMode="auto">
          <a:xfrm rot="5895381">
            <a:off x="3349758" y="37821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3" name="Oval 43">
            <a:extLst>
              <a:ext uri="{FF2B5EF4-FFF2-40B4-BE49-F238E27FC236}">
                <a16:creationId xmlns:a16="http://schemas.microsoft.com/office/drawing/2014/main" id="{894FD609-7A03-419B-9BCB-A76E7FE3EF74}"/>
              </a:ext>
            </a:extLst>
          </p:cNvPr>
          <p:cNvSpPr>
            <a:spLocks noChangeAspect="1" noChangeArrowheads="1"/>
          </p:cNvSpPr>
          <p:nvPr/>
        </p:nvSpPr>
        <p:spPr bwMode="auto">
          <a:xfrm rot="5895381">
            <a:off x="4580053" y="207901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4" name="Oval 44">
            <a:extLst>
              <a:ext uri="{FF2B5EF4-FFF2-40B4-BE49-F238E27FC236}">
                <a16:creationId xmlns:a16="http://schemas.microsoft.com/office/drawing/2014/main" id="{7433AB20-0B1F-457A-A56A-A031BB4EBE2B}"/>
              </a:ext>
            </a:extLst>
          </p:cNvPr>
          <p:cNvSpPr>
            <a:spLocks noChangeAspect="1" noChangeArrowheads="1"/>
          </p:cNvSpPr>
          <p:nvPr/>
        </p:nvSpPr>
        <p:spPr bwMode="auto">
          <a:xfrm rot="5895381">
            <a:off x="5536558" y="3830166"/>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5" name="Oval 45">
            <a:extLst>
              <a:ext uri="{FF2B5EF4-FFF2-40B4-BE49-F238E27FC236}">
                <a16:creationId xmlns:a16="http://schemas.microsoft.com/office/drawing/2014/main" id="{87028DF9-0C28-48B8-8D8C-C60D98E25C9A}"/>
              </a:ext>
            </a:extLst>
          </p:cNvPr>
          <p:cNvSpPr>
            <a:spLocks noChangeAspect="1" noChangeArrowheads="1"/>
          </p:cNvSpPr>
          <p:nvPr/>
        </p:nvSpPr>
        <p:spPr bwMode="auto">
          <a:xfrm rot="5895381">
            <a:off x="4607067" y="376494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6" name="Oval 46">
            <a:extLst>
              <a:ext uri="{FF2B5EF4-FFF2-40B4-BE49-F238E27FC236}">
                <a16:creationId xmlns:a16="http://schemas.microsoft.com/office/drawing/2014/main" id="{ECDAA23E-C2C0-4177-BC5C-7787AF1EFF62}"/>
              </a:ext>
            </a:extLst>
          </p:cNvPr>
          <p:cNvSpPr>
            <a:spLocks noChangeAspect="1" noChangeArrowheads="1"/>
          </p:cNvSpPr>
          <p:nvPr/>
        </p:nvSpPr>
        <p:spPr bwMode="auto">
          <a:xfrm rot="5895381">
            <a:off x="5856429" y="305057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7" name="Oval 47">
            <a:extLst>
              <a:ext uri="{FF2B5EF4-FFF2-40B4-BE49-F238E27FC236}">
                <a16:creationId xmlns:a16="http://schemas.microsoft.com/office/drawing/2014/main" id="{FE1BB60A-DD90-4B21-860D-13C8200518A4}"/>
              </a:ext>
            </a:extLst>
          </p:cNvPr>
          <p:cNvSpPr>
            <a:spLocks noChangeAspect="1" noChangeArrowheads="1"/>
          </p:cNvSpPr>
          <p:nvPr/>
        </p:nvSpPr>
        <p:spPr bwMode="auto">
          <a:xfrm rot="5895381">
            <a:off x="3322771" y="2029576"/>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8" name="Oval 48">
            <a:extLst>
              <a:ext uri="{FF2B5EF4-FFF2-40B4-BE49-F238E27FC236}">
                <a16:creationId xmlns:a16="http://schemas.microsoft.com/office/drawing/2014/main" id="{582DC9DF-EBCE-4733-8D10-D73E2F0AB44E}"/>
              </a:ext>
            </a:extLst>
          </p:cNvPr>
          <p:cNvSpPr>
            <a:spLocks noChangeAspect="1" noChangeArrowheads="1"/>
          </p:cNvSpPr>
          <p:nvPr/>
        </p:nvSpPr>
        <p:spPr bwMode="auto">
          <a:xfrm rot="5895381">
            <a:off x="5497654" y="2958496"/>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9" name="Oval 50">
            <a:extLst>
              <a:ext uri="{FF2B5EF4-FFF2-40B4-BE49-F238E27FC236}">
                <a16:creationId xmlns:a16="http://schemas.microsoft.com/office/drawing/2014/main" id="{0BE403BC-1F9C-4BBF-877C-9E6AD637F779}"/>
              </a:ext>
            </a:extLst>
          </p:cNvPr>
          <p:cNvSpPr>
            <a:spLocks noChangeAspect="1" noChangeArrowheads="1"/>
          </p:cNvSpPr>
          <p:nvPr/>
        </p:nvSpPr>
        <p:spPr bwMode="auto">
          <a:xfrm rot="5895381">
            <a:off x="5350806" y="4406635"/>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0" name="Oval 51">
            <a:extLst>
              <a:ext uri="{FF2B5EF4-FFF2-40B4-BE49-F238E27FC236}">
                <a16:creationId xmlns:a16="http://schemas.microsoft.com/office/drawing/2014/main" id="{A0609486-73A9-4F61-9F3E-51A0744A00F4}"/>
              </a:ext>
            </a:extLst>
          </p:cNvPr>
          <p:cNvSpPr>
            <a:spLocks noChangeAspect="1" noChangeArrowheads="1"/>
          </p:cNvSpPr>
          <p:nvPr/>
        </p:nvSpPr>
        <p:spPr bwMode="auto">
          <a:xfrm rot="4777107">
            <a:off x="3734808" y="3225364"/>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1" name="Oval 52">
            <a:extLst>
              <a:ext uri="{FF2B5EF4-FFF2-40B4-BE49-F238E27FC236}">
                <a16:creationId xmlns:a16="http://schemas.microsoft.com/office/drawing/2014/main" id="{7DDEE5DC-52D6-4B86-A2B2-830AE2B71F9D}"/>
              </a:ext>
            </a:extLst>
          </p:cNvPr>
          <p:cNvSpPr>
            <a:spLocks noChangeAspect="1" noChangeArrowheads="1"/>
          </p:cNvSpPr>
          <p:nvPr/>
        </p:nvSpPr>
        <p:spPr bwMode="auto">
          <a:xfrm rot="4777107">
            <a:off x="4891962" y="4943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2" name="Oval 53">
            <a:extLst>
              <a:ext uri="{FF2B5EF4-FFF2-40B4-BE49-F238E27FC236}">
                <a16:creationId xmlns:a16="http://schemas.microsoft.com/office/drawing/2014/main" id="{FC793225-8D5E-4BD7-9155-55F50181A1E8}"/>
              </a:ext>
            </a:extLst>
          </p:cNvPr>
          <p:cNvSpPr>
            <a:spLocks noChangeAspect="1" noChangeArrowheads="1"/>
          </p:cNvSpPr>
          <p:nvPr/>
        </p:nvSpPr>
        <p:spPr bwMode="auto">
          <a:xfrm rot="4777107">
            <a:off x="4587162" y="4562993"/>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3" name="Oval 55">
            <a:extLst>
              <a:ext uri="{FF2B5EF4-FFF2-40B4-BE49-F238E27FC236}">
                <a16:creationId xmlns:a16="http://schemas.microsoft.com/office/drawing/2014/main" id="{85CBFDE2-22E1-4022-AB31-F1E4062279B8}"/>
              </a:ext>
            </a:extLst>
          </p:cNvPr>
          <p:cNvSpPr>
            <a:spLocks noChangeAspect="1" noChangeArrowheads="1"/>
          </p:cNvSpPr>
          <p:nvPr/>
        </p:nvSpPr>
        <p:spPr bwMode="auto">
          <a:xfrm rot="4777107">
            <a:off x="3055332" y="3428278"/>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4" name="Oval 56">
            <a:extLst>
              <a:ext uri="{FF2B5EF4-FFF2-40B4-BE49-F238E27FC236}">
                <a16:creationId xmlns:a16="http://schemas.microsoft.com/office/drawing/2014/main" id="{53B57487-413A-4CF1-9B86-C3EC109C6E57}"/>
              </a:ext>
            </a:extLst>
          </p:cNvPr>
          <p:cNvSpPr>
            <a:spLocks noChangeAspect="1" noChangeArrowheads="1"/>
          </p:cNvSpPr>
          <p:nvPr/>
        </p:nvSpPr>
        <p:spPr bwMode="auto">
          <a:xfrm rot="4777107">
            <a:off x="3953102" y="2466683"/>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5" name="Oval 58">
            <a:extLst>
              <a:ext uri="{FF2B5EF4-FFF2-40B4-BE49-F238E27FC236}">
                <a16:creationId xmlns:a16="http://schemas.microsoft.com/office/drawing/2014/main" id="{2145D427-2096-446A-8AFB-5ECAC4DADCD8}"/>
              </a:ext>
            </a:extLst>
          </p:cNvPr>
          <p:cNvSpPr>
            <a:spLocks noChangeAspect="1" noChangeArrowheads="1"/>
          </p:cNvSpPr>
          <p:nvPr/>
        </p:nvSpPr>
        <p:spPr bwMode="auto">
          <a:xfrm rot="4777107">
            <a:off x="4594505" y="4052871"/>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6" name="Oval 62">
            <a:extLst>
              <a:ext uri="{FF2B5EF4-FFF2-40B4-BE49-F238E27FC236}">
                <a16:creationId xmlns:a16="http://schemas.microsoft.com/office/drawing/2014/main" id="{D71E67DE-F552-460D-988D-66B22A966DB9}"/>
              </a:ext>
            </a:extLst>
          </p:cNvPr>
          <p:cNvSpPr>
            <a:spLocks noChangeAspect="1" noChangeArrowheads="1"/>
          </p:cNvSpPr>
          <p:nvPr/>
        </p:nvSpPr>
        <p:spPr bwMode="auto">
          <a:xfrm rot="4777107">
            <a:off x="4175213" y="4739055"/>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7" name="Oval 63">
            <a:extLst>
              <a:ext uri="{FF2B5EF4-FFF2-40B4-BE49-F238E27FC236}">
                <a16:creationId xmlns:a16="http://schemas.microsoft.com/office/drawing/2014/main" id="{344DA155-0B61-4F3A-A0E0-0DE153C45515}"/>
              </a:ext>
            </a:extLst>
          </p:cNvPr>
          <p:cNvSpPr>
            <a:spLocks noChangeAspect="1" noChangeArrowheads="1"/>
          </p:cNvSpPr>
          <p:nvPr/>
        </p:nvSpPr>
        <p:spPr bwMode="auto">
          <a:xfrm rot="4777107">
            <a:off x="5542242" y="4444984"/>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8" name="Line 50">
            <a:extLst>
              <a:ext uri="{FF2B5EF4-FFF2-40B4-BE49-F238E27FC236}">
                <a16:creationId xmlns:a16="http://schemas.microsoft.com/office/drawing/2014/main" id="{CA14275A-43AF-4311-8A4F-36201CB10D62}"/>
              </a:ext>
            </a:extLst>
          </p:cNvPr>
          <p:cNvSpPr>
            <a:spLocks noChangeShapeType="1"/>
          </p:cNvSpPr>
          <p:nvPr/>
        </p:nvSpPr>
        <p:spPr bwMode="auto">
          <a:xfrm flipV="1">
            <a:off x="3168980" y="1521342"/>
            <a:ext cx="2488387" cy="38823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39" name="TextBox 38">
            <a:extLst>
              <a:ext uri="{FF2B5EF4-FFF2-40B4-BE49-F238E27FC236}">
                <a16:creationId xmlns:a16="http://schemas.microsoft.com/office/drawing/2014/main" id="{EF805648-9E8D-4167-A861-A53DAA3FD1B0}"/>
              </a:ext>
            </a:extLst>
          </p:cNvPr>
          <p:cNvSpPr txBox="1"/>
          <p:nvPr/>
        </p:nvSpPr>
        <p:spPr>
          <a:xfrm>
            <a:off x="3710609" y="5282044"/>
            <a:ext cx="2616199" cy="523220"/>
          </a:xfrm>
          <a:prstGeom prst="rect">
            <a:avLst/>
          </a:prstGeom>
          <a:noFill/>
        </p:spPr>
        <p:txBody>
          <a:bodyPr wrap="square" rtlCol="1">
            <a:spAutoFit/>
          </a:bodyPr>
          <a:lstStyle/>
          <a:p>
            <a:pPr algn="r"/>
            <a:r>
              <a:rPr lang="en-US" sz="2800" dirty="0">
                <a:latin typeface="Open Sans" panose="020B0604020202020204" charset="0"/>
                <a:ea typeface="Open Sans" panose="020B0604020202020204" charset="0"/>
                <a:cs typeface="Open Sans" panose="020B0604020202020204" charset="0"/>
              </a:rPr>
              <a:t>X</a:t>
            </a:r>
            <a:r>
              <a:rPr lang="en-US" sz="2800" baseline="-25000" dirty="0">
                <a:latin typeface="Open Sans" panose="020B0604020202020204" charset="0"/>
                <a:ea typeface="Open Sans" panose="020B0604020202020204" charset="0"/>
                <a:cs typeface="Open Sans" panose="020B0604020202020204" charset="0"/>
              </a:rPr>
              <a:t>1</a:t>
            </a:r>
            <a:endParaRPr lang="he-IL" sz="2800" baseline="-25000" dirty="0">
              <a:latin typeface="Open Sans" panose="020B0604020202020204" charset="0"/>
              <a:ea typeface="Open Sans" panose="020B0604020202020204" charset="0"/>
            </a:endParaRPr>
          </a:p>
        </p:txBody>
      </p:sp>
      <p:sp>
        <p:nvSpPr>
          <p:cNvPr id="40" name="TextBox 39">
            <a:extLst>
              <a:ext uri="{FF2B5EF4-FFF2-40B4-BE49-F238E27FC236}">
                <a16:creationId xmlns:a16="http://schemas.microsoft.com/office/drawing/2014/main" id="{0BCC2537-1EA6-4237-85A6-8BA12352109A}"/>
              </a:ext>
            </a:extLst>
          </p:cNvPr>
          <p:cNvSpPr txBox="1"/>
          <p:nvPr/>
        </p:nvSpPr>
        <p:spPr>
          <a:xfrm rot="16200000">
            <a:off x="1258074" y="2980393"/>
            <a:ext cx="2616199" cy="523220"/>
          </a:xfrm>
          <a:prstGeom prst="rect">
            <a:avLst/>
          </a:prstGeom>
          <a:noFill/>
        </p:spPr>
        <p:txBody>
          <a:bodyPr wrap="square" rtlCol="1">
            <a:spAutoFit/>
          </a:bodyPr>
          <a:lstStyle/>
          <a:p>
            <a:pPr algn="r"/>
            <a:r>
              <a:rPr lang="en-US" sz="2800" dirty="0"/>
              <a:t>X</a:t>
            </a:r>
            <a:r>
              <a:rPr lang="en-US" sz="2800" baseline="-25000" dirty="0"/>
              <a:t>2</a:t>
            </a:r>
            <a:endParaRPr lang="he-IL" sz="2800" baseline="-25000" dirty="0"/>
          </a:p>
        </p:txBody>
      </p:sp>
    </p:spTree>
    <p:extLst>
      <p:ext uri="{BB962C8B-B14F-4D97-AF65-F5344CB8AC3E}">
        <p14:creationId xmlns:p14="http://schemas.microsoft.com/office/powerpoint/2010/main" val="183915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a:xfrm>
            <a:off x="845127" y="1828800"/>
            <a:ext cx="6431973" cy="4351337"/>
          </a:xfrm>
        </p:spPr>
        <p:txBody>
          <a:bodyPr>
            <a:normAutofit fontScale="85000" lnSpcReduction="10000"/>
          </a:bodyPr>
          <a:lstStyle/>
          <a:p>
            <a:pPr marL="0" indent="0">
              <a:lnSpc>
                <a:spcPct val="150000"/>
              </a:lnSpc>
              <a:buNone/>
            </a:pPr>
            <a:r>
              <a:rPr lang="en-US" sz="2400" dirty="0">
                <a:solidFill>
                  <a:schemeClr val="bg1">
                    <a:lumMod val="50000"/>
                  </a:schemeClr>
                </a:solidFill>
                <a:latin typeface="+mj-lt"/>
                <a:ea typeface="Arial"/>
                <a:cs typeface="Arial"/>
              </a:rPr>
              <a:t>Hard margins and soft margins:</a:t>
            </a:r>
          </a:p>
          <a:p>
            <a:pPr>
              <a:lnSpc>
                <a:spcPct val="150000"/>
              </a:lnSpc>
            </a:pPr>
            <a:r>
              <a:rPr lang="en-US" sz="2400" dirty="0">
                <a:solidFill>
                  <a:schemeClr val="bg1">
                    <a:lumMod val="50000"/>
                  </a:schemeClr>
                </a:solidFill>
                <a:latin typeface="+mj-lt"/>
                <a:ea typeface="Arial"/>
                <a:cs typeface="Arial"/>
              </a:rPr>
              <a:t>In most real-world problems, there isn’t a hyper plane that can perfectly separate all the data points.</a:t>
            </a:r>
          </a:p>
          <a:p>
            <a:pPr>
              <a:lnSpc>
                <a:spcPct val="150000"/>
              </a:lnSpc>
            </a:pPr>
            <a:r>
              <a:rPr lang="en-US" sz="2400" dirty="0">
                <a:solidFill>
                  <a:schemeClr val="bg1">
                    <a:lumMod val="50000"/>
                  </a:schemeClr>
                </a:solidFill>
                <a:latin typeface="+mj-lt"/>
                <a:ea typeface="Arial"/>
                <a:cs typeface="Arial"/>
              </a:rPr>
              <a:t>And even if there is, allowing some points to be in the “wrong” side of the separation might increase robustness.</a:t>
            </a:r>
          </a:p>
          <a:p>
            <a:pPr>
              <a:lnSpc>
                <a:spcPct val="150000"/>
              </a:lnSpc>
            </a:pPr>
            <a:r>
              <a:rPr lang="en-GB" sz="2400" dirty="0">
                <a:solidFill>
                  <a:schemeClr val="bg1">
                    <a:lumMod val="50000"/>
                  </a:schemeClr>
                </a:solidFill>
                <a:latin typeface="+mj-lt"/>
                <a:ea typeface="Open Sans" panose="020B0604020202020204" charset="0"/>
                <a:cs typeface="Open Sans" panose="020B0604020202020204" charset="0"/>
                <a:sym typeface="Open Sans"/>
              </a:rPr>
              <a:t>So, SVMs actually search for a trade off between getting a wide margin vs. penalty on each misclassified point on the training set.</a:t>
            </a:r>
            <a:endParaRPr lang="en-US" sz="2400" dirty="0">
              <a:solidFill>
                <a:schemeClr val="bg1">
                  <a:lumMod val="50000"/>
                </a:schemeClr>
              </a:solidFill>
              <a:latin typeface="+mj-lt"/>
              <a:ea typeface="Arial"/>
              <a:cs typeface="Arial"/>
            </a:endParaRPr>
          </a:p>
          <a:p>
            <a:pPr marL="0" indent="0">
              <a:lnSpc>
                <a:spcPct val="150000"/>
              </a:lnSpc>
              <a:buNone/>
            </a:pPr>
            <a:endParaRPr lang="en-US" sz="2400" dirty="0">
              <a:solidFill>
                <a:schemeClr val="bg1">
                  <a:lumMod val="50000"/>
                </a:schemeClr>
              </a:solidFill>
              <a:latin typeface="+mj-lt"/>
              <a:ea typeface="Arial"/>
              <a:cs typeface="Arial"/>
            </a:endParaRPr>
          </a:p>
          <a:p>
            <a:pPr marL="0" indent="0">
              <a:lnSpc>
                <a:spcPct val="150000"/>
              </a:lnSpc>
              <a:buNone/>
            </a:pPr>
            <a:endParaRPr lang="en-US" sz="2400" dirty="0">
              <a:solidFill>
                <a:schemeClr val="bg1">
                  <a:lumMod val="50000"/>
                </a:schemeClr>
              </a:solidFill>
              <a:latin typeface="+mj-lt"/>
              <a:ea typeface="Arial"/>
              <a:cs typeface="Arial"/>
            </a:endParaRPr>
          </a:p>
        </p:txBody>
      </p:sp>
      <p:pic>
        <p:nvPicPr>
          <p:cNvPr id="4" name="Picture 2">
            <a:extLst>
              <a:ext uri="{FF2B5EF4-FFF2-40B4-BE49-F238E27FC236}">
                <a16:creationId xmlns:a16="http://schemas.microsoft.com/office/drawing/2014/main" id="{1D972366-55B0-4BDF-8BEA-B0D161890D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59"/>
          <a:stretch/>
        </p:blipFill>
        <p:spPr bwMode="auto">
          <a:xfrm>
            <a:off x="7277100" y="2299116"/>
            <a:ext cx="3661048" cy="3881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394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fontScale="92500" lnSpcReduction="20000"/>
          </a:bodyPr>
          <a:lstStyle/>
          <a:p>
            <a:pPr marL="0" indent="0">
              <a:lnSpc>
                <a:spcPct val="150000"/>
              </a:lnSpc>
              <a:buNone/>
            </a:pPr>
            <a:r>
              <a:rPr lang="en-US" sz="2400" dirty="0">
                <a:solidFill>
                  <a:schemeClr val="bg1">
                    <a:lumMod val="50000"/>
                  </a:schemeClr>
                </a:solidFill>
                <a:latin typeface="+mj-lt"/>
                <a:ea typeface="Arial"/>
                <a:cs typeface="Arial"/>
              </a:rPr>
              <a:t>The Kernel trick:</a:t>
            </a:r>
          </a:p>
          <a:p>
            <a:pPr>
              <a:lnSpc>
                <a:spcPct val="150000"/>
              </a:lnSpc>
            </a:pPr>
            <a:r>
              <a:rPr lang="en-US" sz="2400" dirty="0">
                <a:solidFill>
                  <a:schemeClr val="bg1">
                    <a:lumMod val="50000"/>
                  </a:schemeClr>
                </a:solidFill>
                <a:latin typeface="+mj-lt"/>
                <a:ea typeface="Arial"/>
                <a:cs typeface="Arial"/>
              </a:rPr>
              <a:t>Our training set might be poorly spreadable assuming linear separation.</a:t>
            </a:r>
          </a:p>
          <a:p>
            <a:pPr>
              <a:lnSpc>
                <a:spcPct val="150000"/>
              </a:lnSpc>
            </a:pPr>
            <a:r>
              <a:rPr lang="en-US" sz="2400" dirty="0">
                <a:solidFill>
                  <a:schemeClr val="bg1">
                    <a:lumMod val="50000"/>
                  </a:schemeClr>
                </a:solidFill>
                <a:latin typeface="+mj-lt"/>
                <a:ea typeface="Arial"/>
                <a:cs typeface="Arial"/>
              </a:rPr>
              <a:t>But, maybe non-linear separation can work.</a:t>
            </a:r>
          </a:p>
          <a:p>
            <a:pPr>
              <a:lnSpc>
                <a:spcPct val="150000"/>
              </a:lnSpc>
            </a:pPr>
            <a:r>
              <a:rPr lang="en-US" sz="2400" dirty="0">
                <a:solidFill>
                  <a:schemeClr val="bg1">
                    <a:lumMod val="50000"/>
                  </a:schemeClr>
                </a:solidFill>
                <a:latin typeface="+mj-lt"/>
                <a:ea typeface="Arial"/>
                <a:cs typeface="Arial"/>
              </a:rPr>
              <a:t>The Kernel trick tries projecting the input space into higher dimension, using some transforming function, which is called Kernel. </a:t>
            </a:r>
          </a:p>
          <a:p>
            <a:pPr>
              <a:lnSpc>
                <a:spcPct val="150000"/>
              </a:lnSpc>
            </a:pPr>
            <a:r>
              <a:rPr lang="en-US" sz="2400" dirty="0">
                <a:solidFill>
                  <a:schemeClr val="bg1">
                    <a:lumMod val="50000"/>
                  </a:schemeClr>
                </a:solidFill>
                <a:latin typeface="+mj-lt"/>
                <a:ea typeface="Arial"/>
                <a:cs typeface="Arial"/>
              </a:rPr>
              <a:t>In the higher dimension, we can then search for linear separation, and then project it on the original space (which has lower dimensionality).</a:t>
            </a:r>
          </a:p>
          <a:p>
            <a:pPr>
              <a:lnSpc>
                <a:spcPct val="150000"/>
              </a:lnSpc>
            </a:pPr>
            <a:r>
              <a:rPr lang="en-US" sz="2400" dirty="0">
                <a:solidFill>
                  <a:schemeClr val="bg1">
                    <a:lumMod val="50000"/>
                  </a:schemeClr>
                </a:solidFill>
                <a:latin typeface="+mj-lt"/>
                <a:ea typeface="Arial"/>
                <a:cs typeface="Arial"/>
              </a:rPr>
              <a:t>The result is non-linear separation (from some type)</a:t>
            </a:r>
          </a:p>
          <a:p>
            <a:pPr>
              <a:lnSpc>
                <a:spcPct val="150000"/>
              </a:lnSpc>
            </a:pPr>
            <a:endParaRPr lang="en-US" sz="2400" dirty="0">
              <a:solidFill>
                <a:schemeClr val="bg1">
                  <a:lumMod val="50000"/>
                </a:schemeClr>
              </a:solidFill>
              <a:latin typeface="+mj-lt"/>
              <a:ea typeface="Arial"/>
              <a:cs typeface="Arial"/>
            </a:endParaRPr>
          </a:p>
        </p:txBody>
      </p:sp>
    </p:spTree>
    <p:extLst>
      <p:ext uri="{BB962C8B-B14F-4D97-AF65-F5344CB8AC3E}">
        <p14:creationId xmlns:p14="http://schemas.microsoft.com/office/powerpoint/2010/main" val="130380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buNone/>
            </a:pPr>
            <a:r>
              <a:rPr lang="en-US" sz="2400" dirty="0">
                <a:solidFill>
                  <a:schemeClr val="bg1">
                    <a:lumMod val="50000"/>
                  </a:schemeClr>
                </a:solidFill>
                <a:latin typeface="+mj-lt"/>
                <a:ea typeface="Arial"/>
                <a:cs typeface="Arial"/>
              </a:rPr>
              <a:t>The Kernel trick:</a:t>
            </a:r>
          </a:p>
          <a:p>
            <a:pPr>
              <a:lnSpc>
                <a:spcPct val="150000"/>
              </a:lnSpc>
            </a:pPr>
            <a:r>
              <a:rPr lang="en-US" sz="2400" dirty="0">
                <a:solidFill>
                  <a:schemeClr val="bg1">
                    <a:lumMod val="50000"/>
                  </a:schemeClr>
                </a:solidFill>
                <a:latin typeface="+mj-lt"/>
                <a:ea typeface="Arial"/>
                <a:cs typeface="Arial"/>
              </a:rPr>
              <a:t>Example: radial basis function</a:t>
            </a:r>
          </a:p>
          <a:p>
            <a:pPr>
              <a:lnSpc>
                <a:spcPct val="150000"/>
              </a:lnSpc>
            </a:pPr>
            <a:endParaRPr lang="en-US" sz="2400" dirty="0">
              <a:solidFill>
                <a:schemeClr val="bg1">
                  <a:lumMod val="50000"/>
                </a:schemeClr>
              </a:solidFill>
              <a:latin typeface="+mj-lt"/>
              <a:ea typeface="Arial"/>
              <a:cs typeface="Arial"/>
            </a:endParaRPr>
          </a:p>
        </p:txBody>
      </p:sp>
      <p:pic>
        <p:nvPicPr>
          <p:cNvPr id="4" name="Picture 1">
            <a:extLst>
              <a:ext uri="{FF2B5EF4-FFF2-40B4-BE49-F238E27FC236}">
                <a16:creationId xmlns:a16="http://schemas.microsoft.com/office/drawing/2014/main" id="{FC47664B-CFBF-46AF-AAAD-A6988D58F537}"/>
              </a:ext>
            </a:extLst>
          </p:cNvPr>
          <p:cNvPicPr>
            <a:picLocks noChangeAspect="1"/>
          </p:cNvPicPr>
          <p:nvPr/>
        </p:nvPicPr>
        <p:blipFill>
          <a:blip r:embed="rId2"/>
          <a:stretch>
            <a:fillRect/>
          </a:stretch>
        </p:blipFill>
        <p:spPr>
          <a:xfrm>
            <a:off x="2682547" y="3295302"/>
            <a:ext cx="6840760" cy="3196938"/>
          </a:xfrm>
          <a:prstGeom prst="rect">
            <a:avLst/>
          </a:prstGeom>
        </p:spPr>
      </p:pic>
    </p:spTree>
    <p:extLst>
      <p:ext uri="{BB962C8B-B14F-4D97-AF65-F5344CB8AC3E}">
        <p14:creationId xmlns:p14="http://schemas.microsoft.com/office/powerpoint/2010/main" val="79182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buNone/>
            </a:pPr>
            <a:r>
              <a:rPr lang="en-US" dirty="0">
                <a:solidFill>
                  <a:schemeClr val="bg1">
                    <a:lumMod val="50000"/>
                  </a:schemeClr>
                </a:solidFill>
                <a:latin typeface="+mj-lt"/>
              </a:rPr>
              <a:t>We already saw:</a:t>
            </a:r>
          </a:p>
          <a:p>
            <a:pPr>
              <a:lnSpc>
                <a:spcPct val="150000"/>
              </a:lnSpc>
            </a:pPr>
            <a:r>
              <a:rPr lang="en-US" dirty="0">
                <a:solidFill>
                  <a:schemeClr val="bg1">
                    <a:lumMod val="50000"/>
                  </a:schemeClr>
                </a:solidFill>
                <a:latin typeface="+mj-lt"/>
              </a:rPr>
              <a:t>K-NN</a:t>
            </a:r>
          </a:p>
          <a:p>
            <a:pPr>
              <a:lnSpc>
                <a:spcPct val="150000"/>
              </a:lnSpc>
            </a:pPr>
            <a:r>
              <a:rPr lang="en-US" dirty="0">
                <a:solidFill>
                  <a:schemeClr val="bg1">
                    <a:lumMod val="50000"/>
                  </a:schemeClr>
                </a:solidFill>
                <a:latin typeface="+mj-lt"/>
              </a:rPr>
              <a:t>Decision trees</a:t>
            </a:r>
          </a:p>
          <a:p>
            <a:pPr>
              <a:lnSpc>
                <a:spcPct val="150000"/>
              </a:lnSpc>
            </a:pPr>
            <a:r>
              <a:rPr lang="en-US" dirty="0">
                <a:solidFill>
                  <a:schemeClr val="bg1">
                    <a:lumMod val="50000"/>
                  </a:schemeClr>
                </a:solidFill>
                <a:latin typeface="+mj-lt"/>
              </a:rPr>
              <a:t>Linear regression</a:t>
            </a:r>
          </a:p>
          <a:p>
            <a:pPr marL="0" indent="0">
              <a:lnSpc>
                <a:spcPct val="150000"/>
              </a:lnSpc>
              <a:buNone/>
            </a:pPr>
            <a:r>
              <a:rPr lang="en-US" dirty="0">
                <a:solidFill>
                  <a:schemeClr val="bg1">
                    <a:lumMod val="50000"/>
                  </a:schemeClr>
                </a:solidFill>
                <a:latin typeface="+mj-lt"/>
              </a:rPr>
              <a:t>In this session, we will meet few more supervised learning algorithms </a:t>
            </a:r>
          </a:p>
        </p:txBody>
      </p:sp>
    </p:spTree>
    <p:extLst>
      <p:ext uri="{BB962C8B-B14F-4D97-AF65-F5344CB8AC3E}">
        <p14:creationId xmlns:p14="http://schemas.microsoft.com/office/powerpoint/2010/main" val="3760858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buNone/>
            </a:pPr>
            <a:r>
              <a:rPr lang="en-US" sz="2400" dirty="0">
                <a:solidFill>
                  <a:schemeClr val="bg1">
                    <a:lumMod val="50000"/>
                  </a:schemeClr>
                </a:solidFill>
                <a:latin typeface="+mj-lt"/>
                <a:ea typeface="Arial"/>
                <a:cs typeface="Arial"/>
              </a:rPr>
              <a:t>The Kernel trick:</a:t>
            </a:r>
          </a:p>
          <a:p>
            <a:pPr>
              <a:lnSpc>
                <a:spcPct val="150000"/>
              </a:lnSpc>
            </a:pPr>
            <a:r>
              <a:rPr lang="en-US" sz="2400" dirty="0">
                <a:solidFill>
                  <a:schemeClr val="bg1">
                    <a:lumMod val="50000"/>
                  </a:schemeClr>
                </a:solidFill>
                <a:latin typeface="+mj-lt"/>
                <a:ea typeface="Arial"/>
                <a:cs typeface="Arial"/>
              </a:rPr>
              <a:t>Relatively common kernels:</a:t>
            </a:r>
          </a:p>
          <a:p>
            <a:pPr lvl="1">
              <a:lnSpc>
                <a:spcPct val="150000"/>
              </a:lnSpc>
            </a:pPr>
            <a:r>
              <a:rPr lang="en-US" sz="2000" dirty="0">
                <a:solidFill>
                  <a:schemeClr val="bg1">
                    <a:lumMod val="50000"/>
                  </a:schemeClr>
                </a:solidFill>
                <a:latin typeface="+mj-lt"/>
                <a:ea typeface="Arial"/>
                <a:cs typeface="Arial"/>
              </a:rPr>
              <a:t>RBF</a:t>
            </a:r>
          </a:p>
          <a:p>
            <a:pPr lvl="1">
              <a:lnSpc>
                <a:spcPct val="150000"/>
              </a:lnSpc>
            </a:pPr>
            <a:r>
              <a:rPr lang="en-US" sz="2000" dirty="0">
                <a:solidFill>
                  <a:schemeClr val="bg1">
                    <a:lumMod val="50000"/>
                  </a:schemeClr>
                </a:solidFill>
                <a:latin typeface="+mj-lt"/>
                <a:ea typeface="Arial"/>
                <a:cs typeface="Arial"/>
              </a:rPr>
              <a:t>Polynomial</a:t>
            </a:r>
          </a:p>
          <a:p>
            <a:pPr lvl="1">
              <a:lnSpc>
                <a:spcPct val="150000"/>
              </a:lnSpc>
            </a:pPr>
            <a:r>
              <a:rPr lang="en-US" sz="2000" dirty="0">
                <a:solidFill>
                  <a:schemeClr val="bg1">
                    <a:lumMod val="50000"/>
                  </a:schemeClr>
                </a:solidFill>
                <a:latin typeface="+mj-lt"/>
                <a:ea typeface="Arial"/>
                <a:cs typeface="Arial"/>
              </a:rPr>
              <a:t>Sigmoidal</a:t>
            </a:r>
          </a:p>
          <a:p>
            <a:pPr>
              <a:lnSpc>
                <a:spcPct val="150000"/>
              </a:lnSpc>
            </a:pPr>
            <a:endParaRPr lang="en-US" sz="2400" dirty="0">
              <a:solidFill>
                <a:schemeClr val="bg1">
                  <a:lumMod val="50000"/>
                </a:schemeClr>
              </a:solidFill>
              <a:latin typeface="+mj-lt"/>
              <a:ea typeface="Arial"/>
              <a:cs typeface="Arial"/>
            </a:endParaRPr>
          </a:p>
        </p:txBody>
      </p:sp>
    </p:spTree>
    <p:extLst>
      <p:ext uri="{BB962C8B-B14F-4D97-AF65-F5344CB8AC3E}">
        <p14:creationId xmlns:p14="http://schemas.microsoft.com/office/powerpoint/2010/main" val="244833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SVM - Summary</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General-purpose method with typical strong performance.</a:t>
            </a:r>
          </a:p>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Efficient way for projecting into higher dimensions.</a:t>
            </a:r>
          </a:p>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Kernel types let us capture many (non linear) structures.</a:t>
            </a:r>
          </a:p>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There is no analytic way to find the “right” kernel.</a:t>
            </a:r>
          </a:p>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The outcome is not easy to understand (specifically not when using kernels).</a:t>
            </a:r>
          </a:p>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All feature should be in numeric representation.</a:t>
            </a:r>
          </a:p>
          <a:p>
            <a:pPr marL="520700">
              <a:lnSpc>
                <a:spcPct val="110000"/>
              </a:lnSpc>
              <a:spcBef>
                <a:spcPts val="0"/>
              </a:spcBef>
            </a:pPr>
            <a:r>
              <a:rPr lang="en-GB" sz="2400" dirty="0">
                <a:solidFill>
                  <a:schemeClr val="bg1">
                    <a:lumMod val="50000"/>
                  </a:schemeClr>
                </a:solidFill>
                <a:latin typeface="+mj-lt"/>
                <a:ea typeface="Open Sans" panose="020B0604020202020204" charset="0"/>
                <a:cs typeface="Open Sans" panose="020B0604020202020204" charset="0"/>
                <a:sym typeface="Open Sans"/>
              </a:rPr>
              <a:t>Used for classification (2 class and multi-class).</a:t>
            </a:r>
          </a:p>
          <a:p>
            <a:pPr>
              <a:lnSpc>
                <a:spcPct val="150000"/>
              </a:lnSpc>
            </a:pPr>
            <a:endParaRPr lang="en-US" sz="2400" dirty="0">
              <a:solidFill>
                <a:schemeClr val="bg1">
                  <a:lumMod val="50000"/>
                </a:schemeClr>
              </a:solidFill>
              <a:latin typeface="+mj-lt"/>
              <a:ea typeface="Arial"/>
              <a:cs typeface="Arial"/>
            </a:endParaRPr>
          </a:p>
        </p:txBody>
      </p:sp>
    </p:spTree>
    <p:extLst>
      <p:ext uri="{BB962C8B-B14F-4D97-AF65-F5344CB8AC3E}">
        <p14:creationId xmlns:p14="http://schemas.microsoft.com/office/powerpoint/2010/main" val="25600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Agenda</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Naïve Bayes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Logistic regression</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SVMs</a:t>
            </a:r>
          </a:p>
          <a:p>
            <a:pPr>
              <a:lnSpc>
                <a:spcPct val="150000"/>
              </a:lnSpc>
            </a:pPr>
            <a:r>
              <a:rPr lang="en-US" b="1" dirty="0">
                <a:solidFill>
                  <a:schemeClr val="bg1">
                    <a:lumMod val="50000"/>
                  </a:schemeClr>
                </a:solidFill>
                <a:latin typeface="+mj-lt"/>
                <a:ea typeface="Open Sans" panose="020B0604020202020204" charset="0"/>
                <a:cs typeface="Open Sans" panose="020B0604020202020204" charset="0"/>
                <a:sym typeface="Open Sans"/>
              </a:rPr>
              <a:t>ANNs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Ensemble methods</a:t>
            </a:r>
            <a:endParaRPr lang="en-US" dirty="0">
              <a:solidFill>
                <a:schemeClr val="bg1">
                  <a:lumMod val="50000"/>
                </a:schemeClr>
              </a:solidFill>
              <a:latin typeface="+mj-lt"/>
              <a:ea typeface="Open Sans" panose="020B0604020202020204" charset="0"/>
              <a:cs typeface="Open Sans" panose="020B0604020202020204" charset="0"/>
            </a:endParaRPr>
          </a:p>
          <a:p>
            <a:pPr marL="0" indent="0">
              <a:lnSpc>
                <a:spcPct val="150000"/>
              </a:lnSpc>
              <a:buNone/>
            </a:pPr>
            <a:endParaRPr lang="en-US" b="1" dirty="0">
              <a:solidFill>
                <a:srgbClr val="0070C0"/>
              </a:solidFill>
              <a:latin typeface="+mj-lt"/>
            </a:endParaRPr>
          </a:p>
        </p:txBody>
      </p:sp>
    </p:spTree>
    <p:extLst>
      <p:ext uri="{BB962C8B-B14F-4D97-AF65-F5344CB8AC3E}">
        <p14:creationId xmlns:p14="http://schemas.microsoft.com/office/powerpoint/2010/main" val="1724465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ANNs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ANNs are networks of multiple artificial neurons, that are affecting each other in various ways, depending on the network’s architecture.</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Each node by itself runs a relatively simple computation, and it is the interaction between the neurons that can be designed to model highly complex phenomena.</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Inspired from how our brain works.</a:t>
            </a:r>
          </a:p>
          <a:p>
            <a:pPr>
              <a:lnSpc>
                <a:spcPct val="100000"/>
              </a:lnSpc>
              <a:spcBef>
                <a:spcPct val="20000"/>
              </a:spcBef>
            </a:pPr>
            <a:endParaRPr lang="en-GB" dirty="0">
              <a:solidFill>
                <a:schemeClr val="bg1">
                  <a:lumMod val="50000"/>
                </a:schemeClr>
              </a:solidFill>
              <a:latin typeface="+mj-lt"/>
              <a:ea typeface="Arial"/>
              <a:cs typeface="Arial"/>
              <a:sym typeface="Open Sans"/>
            </a:endParaRPr>
          </a:p>
        </p:txBody>
      </p:sp>
    </p:spTree>
    <p:extLst>
      <p:ext uri="{BB962C8B-B14F-4D97-AF65-F5344CB8AC3E}">
        <p14:creationId xmlns:p14="http://schemas.microsoft.com/office/powerpoint/2010/main" val="71662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normAutofit/>
          </a:bodyPr>
          <a:lstStyle/>
          <a:p>
            <a:r>
              <a:rPr lang="en-US" sz="4000" dirty="0"/>
              <a:t>Multi-layered fully connected feed forward ANNS</a:t>
            </a:r>
            <a:endParaRPr lang="en-IL" sz="4000"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a:xfrm>
            <a:off x="845127" y="1828800"/>
            <a:ext cx="5936673" cy="4351337"/>
          </a:xfrm>
        </p:spPr>
        <p:txBody>
          <a:bodyPr>
            <a:normAutofit/>
          </a:bodyPr>
          <a:lstStyle/>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These are the most common ANNs</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They are consisted of:</a:t>
            </a:r>
          </a:p>
          <a:p>
            <a:pPr lvl="1">
              <a:lnSpc>
                <a:spcPct val="110000"/>
              </a:lnSpc>
            </a:pPr>
            <a:r>
              <a:rPr lang="en-US" dirty="0">
                <a:solidFill>
                  <a:schemeClr val="bg1">
                    <a:lumMod val="50000"/>
                  </a:schemeClr>
                </a:solidFill>
                <a:latin typeface="+mj-lt"/>
                <a:ea typeface="Open Sans" panose="020B0604020202020204" charset="0"/>
                <a:cs typeface="Open Sans" panose="020B0604020202020204" charset="0"/>
              </a:rPr>
              <a:t>An input layer with a neuron for each explaining features</a:t>
            </a:r>
          </a:p>
          <a:p>
            <a:pPr lvl="1">
              <a:lnSpc>
                <a:spcPct val="110000"/>
              </a:lnSpc>
            </a:pPr>
            <a:r>
              <a:rPr lang="en-US" dirty="0">
                <a:solidFill>
                  <a:schemeClr val="bg1">
                    <a:lumMod val="50000"/>
                  </a:schemeClr>
                </a:solidFill>
                <a:latin typeface="+mj-lt"/>
                <a:ea typeface="Open Sans" panose="020B0604020202020204" charset="0"/>
                <a:cs typeface="Open Sans" panose="020B0604020202020204" charset="0"/>
              </a:rPr>
              <a:t>At least one hidden layer with at least a single neuron</a:t>
            </a:r>
          </a:p>
          <a:p>
            <a:pPr lvl="1">
              <a:lnSpc>
                <a:spcPct val="110000"/>
              </a:lnSpc>
            </a:pPr>
            <a:r>
              <a:rPr lang="en-US" dirty="0">
                <a:solidFill>
                  <a:schemeClr val="bg1">
                    <a:lumMod val="50000"/>
                  </a:schemeClr>
                </a:solidFill>
                <a:latin typeface="+mj-lt"/>
                <a:ea typeface="Open Sans" panose="020B0604020202020204" charset="0"/>
                <a:cs typeface="Open Sans" panose="020B0604020202020204" charset="0"/>
              </a:rPr>
              <a:t>An output layer that represent the estimation to the output</a:t>
            </a:r>
          </a:p>
          <a:p>
            <a:pPr>
              <a:lnSpc>
                <a:spcPct val="100000"/>
              </a:lnSpc>
              <a:spcBef>
                <a:spcPct val="20000"/>
              </a:spcBef>
            </a:pPr>
            <a:endParaRPr lang="en-GB" dirty="0">
              <a:solidFill>
                <a:schemeClr val="bg1">
                  <a:lumMod val="50000"/>
                </a:schemeClr>
              </a:solidFill>
              <a:latin typeface="+mj-lt"/>
              <a:ea typeface="Arial"/>
              <a:cs typeface="Arial"/>
              <a:sym typeface="Open Sans"/>
            </a:endParaRPr>
          </a:p>
        </p:txBody>
      </p:sp>
      <p:pic>
        <p:nvPicPr>
          <p:cNvPr id="4" name="תמונה 3">
            <a:extLst>
              <a:ext uri="{FF2B5EF4-FFF2-40B4-BE49-F238E27FC236}">
                <a16:creationId xmlns:a16="http://schemas.microsoft.com/office/drawing/2014/main" id="{A1CA651D-E94F-4CBC-AF72-979A9F005DEF}"/>
              </a:ext>
            </a:extLst>
          </p:cNvPr>
          <p:cNvPicPr>
            <a:picLocks noChangeAspect="1"/>
          </p:cNvPicPr>
          <p:nvPr/>
        </p:nvPicPr>
        <p:blipFill rotWithShape="1">
          <a:blip r:embed="rId2"/>
          <a:srcRect l="15350" t="33201" r="40550" b="22000"/>
          <a:stretch/>
        </p:blipFill>
        <p:spPr>
          <a:xfrm>
            <a:off x="6781800" y="2363365"/>
            <a:ext cx="5104826" cy="2917043"/>
          </a:xfrm>
          <a:prstGeom prst="rect">
            <a:avLst/>
          </a:prstGeom>
        </p:spPr>
      </p:pic>
    </p:spTree>
    <p:extLst>
      <p:ext uri="{BB962C8B-B14F-4D97-AF65-F5344CB8AC3E}">
        <p14:creationId xmlns:p14="http://schemas.microsoft.com/office/powerpoint/2010/main" val="2685892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The typical operation of a neuron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a:lnSpc>
                <a:spcPct val="150000"/>
              </a:lnSpc>
              <a:spcBef>
                <a:spcPct val="20000"/>
              </a:spcBef>
            </a:pPr>
            <a:r>
              <a:rPr lang="en-GB" dirty="0">
                <a:solidFill>
                  <a:schemeClr val="bg1">
                    <a:lumMod val="50000"/>
                  </a:schemeClr>
                </a:solidFill>
                <a:latin typeface="+mj-lt"/>
                <a:ea typeface="Arial"/>
                <a:cs typeface="Arial"/>
                <a:sym typeface="Open Sans"/>
              </a:rPr>
              <a:t>Neurons in the input layer typically simply outputs the value of the input variables that they represent. </a:t>
            </a:r>
          </a:p>
          <a:p>
            <a:pPr marL="0" indent="0">
              <a:lnSpc>
                <a:spcPct val="150000"/>
              </a:lnSpc>
              <a:spcBef>
                <a:spcPct val="20000"/>
              </a:spcBef>
              <a:buNone/>
            </a:pPr>
            <a:endParaRPr lang="en-GB" dirty="0">
              <a:solidFill>
                <a:schemeClr val="bg1">
                  <a:lumMod val="50000"/>
                </a:schemeClr>
              </a:solidFill>
              <a:latin typeface="+mj-lt"/>
              <a:ea typeface="Arial"/>
              <a:cs typeface="Arial"/>
              <a:sym typeface="Open Sans"/>
            </a:endParaRPr>
          </a:p>
        </p:txBody>
      </p:sp>
    </p:spTree>
    <p:extLst>
      <p:ext uri="{BB962C8B-B14F-4D97-AF65-F5344CB8AC3E}">
        <p14:creationId xmlns:p14="http://schemas.microsoft.com/office/powerpoint/2010/main" val="1966122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The typical operation of a neuron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spcBef>
                <a:spcPct val="20000"/>
              </a:spcBef>
              <a:buNone/>
            </a:pPr>
            <a:r>
              <a:rPr lang="en-GB" dirty="0">
                <a:solidFill>
                  <a:schemeClr val="bg1">
                    <a:lumMod val="50000"/>
                  </a:schemeClr>
                </a:solidFill>
                <a:latin typeface="+mj-lt"/>
                <a:ea typeface="Arial"/>
                <a:cs typeface="Arial"/>
                <a:sym typeface="Open Sans"/>
              </a:rPr>
              <a:t>Hidden neuron:</a:t>
            </a:r>
          </a:p>
        </p:txBody>
      </p:sp>
      <p:pic>
        <p:nvPicPr>
          <p:cNvPr id="4" name="Picture 6">
            <a:extLst>
              <a:ext uri="{FF2B5EF4-FFF2-40B4-BE49-F238E27FC236}">
                <a16:creationId xmlns:a16="http://schemas.microsoft.com/office/drawing/2014/main" id="{72B5F7F5-8118-4661-8878-AFAC53AFB6C8}"/>
              </a:ext>
            </a:extLst>
          </p:cNvPr>
          <p:cNvPicPr>
            <a:picLocks noChangeAspect="1"/>
          </p:cNvPicPr>
          <p:nvPr/>
        </p:nvPicPr>
        <p:blipFill>
          <a:blip r:embed="rId2"/>
          <a:stretch>
            <a:fillRect/>
          </a:stretch>
        </p:blipFill>
        <p:spPr>
          <a:xfrm>
            <a:off x="2407227" y="2738264"/>
            <a:ext cx="7391400" cy="3352800"/>
          </a:xfrm>
          <a:prstGeom prst="rect">
            <a:avLst/>
          </a:prstGeom>
        </p:spPr>
      </p:pic>
    </p:spTree>
    <p:extLst>
      <p:ext uri="{BB962C8B-B14F-4D97-AF65-F5344CB8AC3E}">
        <p14:creationId xmlns:p14="http://schemas.microsoft.com/office/powerpoint/2010/main" val="3449425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Activation functions</a:t>
            </a:r>
            <a:endParaRPr lang="en-IL" dirty="0"/>
          </a:p>
        </p:txBody>
      </p:sp>
      <p:pic>
        <p:nvPicPr>
          <p:cNvPr id="4" name="Picture 2" descr="activfunc">
            <a:extLst>
              <a:ext uri="{FF2B5EF4-FFF2-40B4-BE49-F238E27FC236}">
                <a16:creationId xmlns:a16="http://schemas.microsoft.com/office/drawing/2014/main" id="{CBD73361-4CD8-4947-8418-D9545CC76A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23" t="3551" r="1924" b="6046"/>
          <a:stretch/>
        </p:blipFill>
        <p:spPr bwMode="auto">
          <a:xfrm>
            <a:off x="1472570" y="1691322"/>
            <a:ext cx="4176712" cy="4956122"/>
          </a:xfrm>
          <a:prstGeom prst="rect">
            <a:avLst/>
          </a:prstGeom>
          <a:noFill/>
          <a:ln>
            <a:noFill/>
          </a:ln>
          <a:scene3d>
            <a:camera prst="orthographicFront">
              <a:rot lat="0" lon="0" rev="2154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sig">
            <a:extLst>
              <a:ext uri="{FF2B5EF4-FFF2-40B4-BE49-F238E27FC236}">
                <a16:creationId xmlns:a16="http://schemas.microsoft.com/office/drawing/2014/main" id="{00C73673-B40F-4053-9103-3D017B9E54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690" y="3623191"/>
            <a:ext cx="1545389" cy="1159042"/>
          </a:xfrm>
          <a:prstGeom prst="rect">
            <a:avLst/>
          </a:prstGeom>
          <a:noFill/>
          <a:ln w="57150" cmpd="thinThick">
            <a:solidFill>
              <a:srgbClr val="FF010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12" descr="sign">
            <a:extLst>
              <a:ext uri="{FF2B5EF4-FFF2-40B4-BE49-F238E27FC236}">
                <a16:creationId xmlns:a16="http://schemas.microsoft.com/office/drawing/2014/main" id="{7A4A0729-A442-4617-B5E5-B8569D6C52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6690" y="1779172"/>
            <a:ext cx="1545389" cy="1159042"/>
          </a:xfrm>
          <a:prstGeom prst="rect">
            <a:avLst/>
          </a:prstGeom>
          <a:noFill/>
          <a:ln w="57150" cmpd="thinThick">
            <a:solidFill>
              <a:srgbClr val="FF010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3" descr="tansig">
            <a:extLst>
              <a:ext uri="{FF2B5EF4-FFF2-40B4-BE49-F238E27FC236}">
                <a16:creationId xmlns:a16="http://schemas.microsoft.com/office/drawing/2014/main" id="{99F1612A-8739-4760-B16D-C8144B6568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2532" y="5448481"/>
            <a:ext cx="1545389" cy="1159042"/>
          </a:xfrm>
          <a:prstGeom prst="rect">
            <a:avLst/>
          </a:prstGeom>
          <a:noFill/>
          <a:ln w="57150" cmpd="thinThick">
            <a:solidFill>
              <a:srgbClr val="FF0101"/>
            </a:solidFill>
            <a:miter lim="800000"/>
            <a:headEnd/>
            <a:tailEnd/>
          </a:ln>
          <a:extLst>
            <a:ext uri="{909E8E84-426E-40DD-AFC4-6F175D3DCCD1}">
              <a14:hiddenFill xmlns:a14="http://schemas.microsoft.com/office/drawing/2010/main">
                <a:solidFill>
                  <a:srgbClr val="FFFFFF"/>
                </a:solidFill>
              </a14:hiddenFill>
            </a:ext>
          </a:extLst>
        </p:spPr>
      </p:pic>
      <p:sp>
        <p:nvSpPr>
          <p:cNvPr id="8" name="Line 6">
            <a:extLst>
              <a:ext uri="{FF2B5EF4-FFF2-40B4-BE49-F238E27FC236}">
                <a16:creationId xmlns:a16="http://schemas.microsoft.com/office/drawing/2014/main" id="{ADB3D6B3-034C-46A3-B7DF-75DA2F746E72}"/>
              </a:ext>
            </a:extLst>
          </p:cNvPr>
          <p:cNvSpPr>
            <a:spLocks noChangeShapeType="1"/>
          </p:cNvSpPr>
          <p:nvPr/>
        </p:nvSpPr>
        <p:spPr bwMode="white">
          <a:xfrm flipV="1">
            <a:off x="5826452" y="2467328"/>
            <a:ext cx="1167924" cy="4708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a:p>
        </p:txBody>
      </p:sp>
      <p:sp>
        <p:nvSpPr>
          <p:cNvPr id="9" name="Line 6">
            <a:extLst>
              <a:ext uri="{FF2B5EF4-FFF2-40B4-BE49-F238E27FC236}">
                <a16:creationId xmlns:a16="http://schemas.microsoft.com/office/drawing/2014/main" id="{BFB40D0E-3BB1-4E91-B276-87BA2EEE74F0}"/>
              </a:ext>
            </a:extLst>
          </p:cNvPr>
          <p:cNvSpPr>
            <a:spLocks noChangeShapeType="1"/>
          </p:cNvSpPr>
          <p:nvPr/>
        </p:nvSpPr>
        <p:spPr bwMode="white">
          <a:xfrm flipV="1">
            <a:off x="5826452" y="4310041"/>
            <a:ext cx="1167924" cy="7200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a:p>
        </p:txBody>
      </p:sp>
      <p:sp>
        <p:nvSpPr>
          <p:cNvPr id="10" name="Line 6">
            <a:extLst>
              <a:ext uri="{FF2B5EF4-FFF2-40B4-BE49-F238E27FC236}">
                <a16:creationId xmlns:a16="http://schemas.microsoft.com/office/drawing/2014/main" id="{4373385A-8605-4B73-915E-9D5A75EA8418}"/>
              </a:ext>
            </a:extLst>
          </p:cNvPr>
          <p:cNvSpPr>
            <a:spLocks noChangeShapeType="1"/>
          </p:cNvSpPr>
          <p:nvPr/>
        </p:nvSpPr>
        <p:spPr bwMode="white">
          <a:xfrm>
            <a:off x="5826452" y="5448479"/>
            <a:ext cx="1167924" cy="5506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a:p>
        </p:txBody>
      </p:sp>
    </p:spTree>
    <p:extLst>
      <p:ext uri="{BB962C8B-B14F-4D97-AF65-F5344CB8AC3E}">
        <p14:creationId xmlns:p14="http://schemas.microsoft.com/office/powerpoint/2010/main" val="1000967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RELU</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a:xfrm>
            <a:off x="845127" y="1828800"/>
            <a:ext cx="7433634" cy="4351337"/>
          </a:xfrm>
        </p:spPr>
        <p:txBody>
          <a:bodyPr>
            <a:normAutofit fontScale="92500"/>
          </a:bodyPr>
          <a:lstStyle/>
          <a:p>
            <a:pPr>
              <a:lnSpc>
                <a:spcPct val="150000"/>
              </a:lnSpc>
            </a:pPr>
            <a:r>
              <a:rPr lang="en-US" sz="2400" dirty="0">
                <a:solidFill>
                  <a:schemeClr val="bg1">
                    <a:lumMod val="50000"/>
                  </a:schemeClr>
                </a:solidFill>
                <a:latin typeface="+mj-lt"/>
                <a:ea typeface="Open Sans" panose="020B0604020202020204" charset="0"/>
                <a:cs typeface="Open Sans" panose="020B0604020202020204" charset="0"/>
              </a:rPr>
              <a:t>RELU is an activation function.</a:t>
            </a:r>
          </a:p>
          <a:p>
            <a:pPr lvl="1">
              <a:lnSpc>
                <a:spcPct val="150000"/>
              </a:lnSpc>
            </a:pPr>
            <a:r>
              <a:rPr lang="en-US" sz="1800" dirty="0">
                <a:solidFill>
                  <a:schemeClr val="bg1">
                    <a:lumMod val="50000"/>
                  </a:schemeClr>
                </a:solidFill>
                <a:latin typeface="+mj-lt"/>
                <a:ea typeface="Open Sans" panose="020B0604020202020204" charset="0"/>
                <a:cs typeface="Open Sans" panose="020B0604020202020204" charset="0"/>
              </a:rPr>
              <a:t>In general, activation functions add non-linearity to the network, allowing it to learn more complex concepts</a:t>
            </a:r>
          </a:p>
          <a:p>
            <a:pPr>
              <a:lnSpc>
                <a:spcPct val="150000"/>
              </a:lnSpc>
            </a:pPr>
            <a:r>
              <a:rPr lang="en-US" sz="2400" dirty="0">
                <a:solidFill>
                  <a:schemeClr val="bg1">
                    <a:lumMod val="50000"/>
                  </a:schemeClr>
                </a:solidFill>
                <a:latin typeface="+mj-lt"/>
                <a:ea typeface="Open Sans" panose="020B0604020202020204" charset="0"/>
                <a:cs typeface="Open Sans" panose="020B0604020202020204" charset="0"/>
              </a:rPr>
              <a:t>Each convolution (result of applying a filter on a different set of pixels) results in a scalar.</a:t>
            </a:r>
          </a:p>
          <a:p>
            <a:pPr>
              <a:lnSpc>
                <a:spcPct val="150000"/>
              </a:lnSpc>
            </a:pPr>
            <a:r>
              <a:rPr lang="en-US" sz="2400" dirty="0">
                <a:solidFill>
                  <a:schemeClr val="bg1">
                    <a:lumMod val="50000"/>
                  </a:schemeClr>
                </a:solidFill>
                <a:latin typeface="+mj-lt"/>
                <a:ea typeface="Open Sans" panose="020B0604020202020204" charset="0"/>
                <a:cs typeface="Open Sans" panose="020B0604020202020204" charset="0"/>
              </a:rPr>
              <a:t>RELU(z) = max{0,z}</a:t>
            </a:r>
          </a:p>
          <a:p>
            <a:pPr>
              <a:lnSpc>
                <a:spcPct val="150000"/>
              </a:lnSpc>
            </a:pPr>
            <a:r>
              <a:rPr lang="en-US" sz="2400" dirty="0">
                <a:solidFill>
                  <a:schemeClr val="bg1">
                    <a:lumMod val="50000"/>
                  </a:schemeClr>
                </a:solidFill>
                <a:latin typeface="+mj-lt"/>
                <a:ea typeface="Open Sans" panose="020B0604020202020204" charset="0"/>
                <a:cs typeface="Open Sans" panose="020B0604020202020204" charset="0"/>
              </a:rPr>
              <a:t>RELU is known to achieve faster learning than other activation functions.</a:t>
            </a:r>
          </a:p>
          <a:p>
            <a:pPr>
              <a:lnSpc>
                <a:spcPct val="150000"/>
              </a:lnSpc>
            </a:pPr>
            <a:endParaRPr lang="en-US" sz="3600" dirty="0">
              <a:solidFill>
                <a:schemeClr val="bg1">
                  <a:lumMod val="50000"/>
                </a:schemeClr>
              </a:solidFill>
              <a:latin typeface="+mj-lt"/>
              <a:ea typeface="Open Sans" panose="020B0604020202020204" charset="0"/>
              <a:cs typeface="Open Sans" panose="020B0604020202020204" charset="0"/>
            </a:endParaRPr>
          </a:p>
        </p:txBody>
      </p:sp>
      <p:pic>
        <p:nvPicPr>
          <p:cNvPr id="4" name="תמונה 3">
            <a:extLst>
              <a:ext uri="{FF2B5EF4-FFF2-40B4-BE49-F238E27FC236}">
                <a16:creationId xmlns:a16="http://schemas.microsoft.com/office/drawing/2014/main" id="{691492BE-6656-4DA2-9923-69F458BC88F1}"/>
              </a:ext>
            </a:extLst>
          </p:cNvPr>
          <p:cNvPicPr>
            <a:picLocks noChangeAspect="1"/>
          </p:cNvPicPr>
          <p:nvPr/>
        </p:nvPicPr>
        <p:blipFill rotWithShape="1">
          <a:blip r:embed="rId2"/>
          <a:srcRect l="40435" t="37053" r="41861" b="36666"/>
          <a:stretch/>
        </p:blipFill>
        <p:spPr>
          <a:xfrm>
            <a:off x="8704014" y="1563207"/>
            <a:ext cx="2656713" cy="2218300"/>
          </a:xfrm>
          <a:prstGeom prst="rect">
            <a:avLst/>
          </a:prstGeom>
        </p:spPr>
      </p:pic>
      <p:pic>
        <p:nvPicPr>
          <p:cNvPr id="5" name="תמונה 4">
            <a:extLst>
              <a:ext uri="{FF2B5EF4-FFF2-40B4-BE49-F238E27FC236}">
                <a16:creationId xmlns:a16="http://schemas.microsoft.com/office/drawing/2014/main" id="{07024CA9-8F00-496C-856F-9C04281C1117}"/>
              </a:ext>
            </a:extLst>
          </p:cNvPr>
          <p:cNvPicPr>
            <a:picLocks noChangeAspect="1"/>
          </p:cNvPicPr>
          <p:nvPr/>
        </p:nvPicPr>
        <p:blipFill rotWithShape="1">
          <a:blip r:embed="rId2"/>
          <a:srcRect l="58729" t="37053" r="24022" b="36666"/>
          <a:stretch/>
        </p:blipFill>
        <p:spPr>
          <a:xfrm>
            <a:off x="8704014" y="3781507"/>
            <a:ext cx="2588500" cy="2218300"/>
          </a:xfrm>
          <a:prstGeom prst="rect">
            <a:avLst/>
          </a:prstGeom>
        </p:spPr>
      </p:pic>
    </p:spTree>
    <p:extLst>
      <p:ext uri="{BB962C8B-B14F-4D97-AF65-F5344CB8AC3E}">
        <p14:creationId xmlns:p14="http://schemas.microsoft.com/office/powerpoint/2010/main" val="476715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The typical operation of a neuron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spcBef>
                <a:spcPct val="20000"/>
              </a:spcBef>
              <a:buNone/>
            </a:pPr>
            <a:r>
              <a:rPr lang="en-GB" dirty="0">
                <a:solidFill>
                  <a:schemeClr val="bg1">
                    <a:lumMod val="50000"/>
                  </a:schemeClr>
                </a:solidFill>
                <a:latin typeface="+mj-lt"/>
                <a:ea typeface="Arial"/>
                <a:cs typeface="Arial"/>
                <a:sym typeface="Open Sans"/>
              </a:rPr>
              <a:t>Output neurons:</a:t>
            </a:r>
          </a:p>
          <a:p>
            <a:pPr>
              <a:lnSpc>
                <a:spcPct val="150000"/>
              </a:lnSpc>
              <a:spcBef>
                <a:spcPct val="20000"/>
              </a:spcBef>
            </a:pPr>
            <a:r>
              <a:rPr lang="en-GB" dirty="0">
                <a:solidFill>
                  <a:schemeClr val="bg1">
                    <a:lumMod val="50000"/>
                  </a:schemeClr>
                </a:solidFill>
                <a:latin typeface="+mj-lt"/>
                <a:ea typeface="Arial"/>
                <a:cs typeface="Arial"/>
                <a:sym typeface="Open Sans"/>
              </a:rPr>
              <a:t>In regression: typically a single neuron, representing Y as a linear function of the neurons in the last hidden layer</a:t>
            </a:r>
          </a:p>
          <a:p>
            <a:pPr>
              <a:lnSpc>
                <a:spcPct val="150000"/>
              </a:lnSpc>
              <a:spcBef>
                <a:spcPct val="20000"/>
              </a:spcBef>
            </a:pPr>
            <a:r>
              <a:rPr lang="en-GB" dirty="0">
                <a:solidFill>
                  <a:schemeClr val="bg1">
                    <a:lumMod val="50000"/>
                  </a:schemeClr>
                </a:solidFill>
                <a:latin typeface="+mj-lt"/>
                <a:ea typeface="Arial"/>
                <a:cs typeface="Arial"/>
                <a:sym typeface="Open Sans"/>
              </a:rPr>
              <a:t>In classification: typically a neuron for each possible class</a:t>
            </a:r>
          </a:p>
          <a:p>
            <a:pPr marL="0" indent="0">
              <a:lnSpc>
                <a:spcPct val="150000"/>
              </a:lnSpc>
              <a:spcBef>
                <a:spcPct val="20000"/>
              </a:spcBef>
              <a:buNone/>
            </a:pPr>
            <a:endParaRPr lang="en-GB" dirty="0">
              <a:solidFill>
                <a:schemeClr val="bg1">
                  <a:lumMod val="50000"/>
                </a:schemeClr>
              </a:solidFill>
              <a:latin typeface="+mj-lt"/>
              <a:ea typeface="Arial"/>
              <a:cs typeface="Arial"/>
              <a:sym typeface="Open Sans"/>
            </a:endParaRPr>
          </a:p>
        </p:txBody>
      </p:sp>
    </p:spTree>
    <p:extLst>
      <p:ext uri="{BB962C8B-B14F-4D97-AF65-F5344CB8AC3E}">
        <p14:creationId xmlns:p14="http://schemas.microsoft.com/office/powerpoint/2010/main" val="22566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Agenda</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Naïve Bayes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Logistic regression</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SVMs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ANNs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Ensemble methods</a:t>
            </a:r>
            <a:endParaRPr lang="en-US" dirty="0">
              <a:solidFill>
                <a:schemeClr val="bg1">
                  <a:lumMod val="50000"/>
                </a:schemeClr>
              </a:solidFill>
              <a:latin typeface="+mj-lt"/>
              <a:ea typeface="Open Sans" panose="020B0604020202020204" charset="0"/>
              <a:cs typeface="Open Sans" panose="020B0604020202020204" charset="0"/>
            </a:endParaRPr>
          </a:p>
          <a:p>
            <a:pPr marL="0" indent="0">
              <a:lnSpc>
                <a:spcPct val="150000"/>
              </a:lnSpc>
              <a:buNone/>
            </a:pPr>
            <a:endParaRPr lang="en-US" b="1" dirty="0">
              <a:solidFill>
                <a:srgbClr val="0070C0"/>
              </a:solidFill>
              <a:latin typeface="+mj-lt"/>
            </a:endParaRPr>
          </a:p>
        </p:txBody>
      </p:sp>
    </p:spTree>
    <p:extLst>
      <p:ext uri="{BB962C8B-B14F-4D97-AF65-F5344CB8AC3E}">
        <p14:creationId xmlns:p14="http://schemas.microsoft.com/office/powerpoint/2010/main" val="3458809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How neural networks learn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spcBef>
                <a:spcPct val="20000"/>
              </a:spcBef>
              <a:buNone/>
            </a:pPr>
            <a:r>
              <a:rPr lang="en-US" dirty="0">
                <a:solidFill>
                  <a:schemeClr val="bg1">
                    <a:lumMod val="50000"/>
                  </a:schemeClr>
                </a:solidFill>
                <a:latin typeface="+mj-lt"/>
              </a:rPr>
              <a:t>Neural networks learn by adapting the networks’ weights</a:t>
            </a:r>
          </a:p>
          <a:p>
            <a:pPr marL="0" indent="0">
              <a:lnSpc>
                <a:spcPct val="110000"/>
              </a:lnSpc>
              <a:buNone/>
            </a:pPr>
            <a:r>
              <a:rPr lang="en-US" sz="2000" dirty="0">
                <a:solidFill>
                  <a:schemeClr val="bg1">
                    <a:lumMod val="50000"/>
                  </a:schemeClr>
                </a:solidFill>
                <a:latin typeface="+mj-lt"/>
                <a:ea typeface="Open Sans" panose="020B0604020202020204" charset="0"/>
                <a:cs typeface="Open Sans" panose="020B0604020202020204" charset="0"/>
              </a:rPr>
              <a:t>How do we do that:</a:t>
            </a:r>
          </a:p>
          <a:p>
            <a:pPr marL="457200" indent="-457200">
              <a:lnSpc>
                <a:spcPct val="110000"/>
              </a:lnSpc>
              <a:buAutoNum type="arabicPeriod"/>
            </a:pPr>
            <a:r>
              <a:rPr lang="en-US" sz="2000" dirty="0">
                <a:solidFill>
                  <a:schemeClr val="bg1">
                    <a:lumMod val="50000"/>
                  </a:schemeClr>
                </a:solidFill>
                <a:latin typeface="+mj-lt"/>
                <a:ea typeface="Open Sans" panose="020B0604020202020204" charset="0"/>
                <a:cs typeface="Open Sans" panose="020B0604020202020204" charset="0"/>
              </a:rPr>
              <a:t>Define a network: Layers, activation function, cost function and optimizer.</a:t>
            </a:r>
          </a:p>
          <a:p>
            <a:pPr marL="457200" indent="-457200">
              <a:lnSpc>
                <a:spcPct val="110000"/>
              </a:lnSpc>
              <a:buAutoNum type="arabicPeriod"/>
            </a:pPr>
            <a:r>
              <a:rPr lang="en-US" sz="2000" dirty="0">
                <a:solidFill>
                  <a:schemeClr val="bg1">
                    <a:lumMod val="50000"/>
                  </a:schemeClr>
                </a:solidFill>
                <a:latin typeface="+mj-lt"/>
                <a:ea typeface="Open Sans" panose="020B0604020202020204" charset="0"/>
                <a:cs typeface="Open Sans" panose="020B0604020202020204" charset="0"/>
              </a:rPr>
              <a:t>Initialize the network weights.</a:t>
            </a:r>
          </a:p>
          <a:p>
            <a:pPr marL="457200" indent="-457200">
              <a:lnSpc>
                <a:spcPct val="110000"/>
              </a:lnSpc>
              <a:buAutoNum type="arabicPeriod"/>
            </a:pPr>
            <a:r>
              <a:rPr lang="en-US" sz="2000" dirty="0">
                <a:solidFill>
                  <a:schemeClr val="bg1">
                    <a:lumMod val="50000"/>
                  </a:schemeClr>
                </a:solidFill>
                <a:latin typeface="+mj-lt"/>
                <a:ea typeface="Open Sans" panose="020B0604020202020204" charset="0"/>
                <a:cs typeface="Open Sans" panose="020B0604020202020204" charset="0"/>
              </a:rPr>
              <a:t>The algorithm compute the error as a function of the set of weights and the cost function.</a:t>
            </a:r>
          </a:p>
          <a:p>
            <a:pPr marL="457200" indent="-457200">
              <a:lnSpc>
                <a:spcPct val="110000"/>
              </a:lnSpc>
              <a:buFont typeface="+mj-lt"/>
              <a:buAutoNum type="arabicPeriod"/>
            </a:pPr>
            <a:r>
              <a:rPr lang="en-US" sz="2000" dirty="0">
                <a:solidFill>
                  <a:schemeClr val="bg1">
                    <a:lumMod val="50000"/>
                  </a:schemeClr>
                </a:solidFill>
                <a:latin typeface="+mj-lt"/>
                <a:ea typeface="Open Sans" panose="020B0604020202020204" charset="0"/>
                <a:cs typeface="Open Sans" panose="020B0604020202020204" charset="0"/>
              </a:rPr>
              <a:t>The optimizer find the gradient.</a:t>
            </a:r>
          </a:p>
          <a:p>
            <a:pPr marL="457200" indent="-457200">
              <a:lnSpc>
                <a:spcPct val="110000"/>
              </a:lnSpc>
              <a:buFont typeface="+mj-lt"/>
              <a:buAutoNum type="arabicPeriod"/>
            </a:pPr>
            <a:r>
              <a:rPr lang="en-US" sz="2000" dirty="0">
                <a:solidFill>
                  <a:schemeClr val="bg1">
                    <a:lumMod val="50000"/>
                  </a:schemeClr>
                </a:solidFill>
                <a:latin typeface="+mj-lt"/>
                <a:ea typeface="Open Sans" panose="020B0604020202020204" charset="0"/>
                <a:cs typeface="Open Sans" panose="020B0604020202020204" charset="0"/>
              </a:rPr>
              <a:t>Reduce the error by changing the</a:t>
            </a:r>
          </a:p>
          <a:p>
            <a:pPr marL="0" indent="0">
              <a:lnSpc>
                <a:spcPct val="110000"/>
              </a:lnSpc>
              <a:buNone/>
            </a:pPr>
            <a:r>
              <a:rPr lang="en-GB" sz="2000" dirty="0">
                <a:solidFill>
                  <a:schemeClr val="bg1">
                    <a:lumMod val="50000"/>
                  </a:schemeClr>
                </a:solidFill>
                <a:latin typeface="+mj-lt"/>
                <a:sym typeface="Open Sans"/>
              </a:rPr>
              <a:t>(The algorithm is called backpropagation)</a:t>
            </a:r>
          </a:p>
        </p:txBody>
      </p:sp>
    </p:spTree>
    <p:extLst>
      <p:ext uri="{BB962C8B-B14F-4D97-AF65-F5344CB8AC3E}">
        <p14:creationId xmlns:p14="http://schemas.microsoft.com/office/powerpoint/2010/main" val="2038082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Deep learning</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lnSpcReduction="10000"/>
          </a:bodyPr>
          <a:lstStyle/>
          <a:p>
            <a:pPr marL="0" indent="0">
              <a:lnSpc>
                <a:spcPct val="110000"/>
              </a:lnSpc>
              <a:buNone/>
            </a:pPr>
            <a:r>
              <a:rPr lang="en-US" dirty="0">
                <a:solidFill>
                  <a:schemeClr val="bg1">
                    <a:lumMod val="50000"/>
                  </a:schemeClr>
                </a:solidFill>
                <a:latin typeface="+mj-lt"/>
                <a:ea typeface="Open Sans" panose="020B0604020202020204" charset="0"/>
                <a:cs typeface="Open Sans" panose="020B0604020202020204" charset="0"/>
              </a:rPr>
              <a:t>So, what’s new?</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rPr>
              <a:t>More data, from more sources (signals, images, videos, speech, free text,…)</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rPr>
              <a:t>Advanced hardware (mainly GPUs)</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rPr>
              <a:t>Advanced network architectures</a:t>
            </a:r>
          </a:p>
          <a:p>
            <a:pPr marL="0" indent="0">
              <a:lnSpc>
                <a:spcPct val="110000"/>
              </a:lnSpc>
              <a:buNone/>
            </a:pPr>
            <a:r>
              <a:rPr lang="en-US" dirty="0">
                <a:solidFill>
                  <a:schemeClr val="bg1">
                    <a:lumMod val="50000"/>
                  </a:schemeClr>
                </a:solidFill>
                <a:latin typeface="+mj-lt"/>
                <a:ea typeface="Open Sans" panose="020B0604020202020204" charset="0"/>
                <a:cs typeface="Open Sans" panose="020B0604020202020204" charset="0"/>
              </a:rPr>
              <a:t>As a result: more and more deep learning solutions that solve really hard problems.</a:t>
            </a:r>
          </a:p>
          <a:p>
            <a:pPr marL="0" indent="0">
              <a:lnSpc>
                <a:spcPct val="110000"/>
              </a:lnSpc>
              <a:buNone/>
            </a:pPr>
            <a:r>
              <a:rPr lang="en-US" dirty="0">
                <a:solidFill>
                  <a:schemeClr val="bg1">
                    <a:lumMod val="50000"/>
                  </a:schemeClr>
                </a:solidFill>
                <a:latin typeface="+mj-lt"/>
                <a:ea typeface="Open Sans" panose="020B0604020202020204" charset="0"/>
                <a:cs typeface="Open Sans" panose="020B0604020202020204" charset="0"/>
              </a:rPr>
              <a:t>The term deep refer to the layers of the network</a:t>
            </a:r>
          </a:p>
        </p:txBody>
      </p:sp>
    </p:spTree>
    <p:extLst>
      <p:ext uri="{BB962C8B-B14F-4D97-AF65-F5344CB8AC3E}">
        <p14:creationId xmlns:p14="http://schemas.microsoft.com/office/powerpoint/2010/main" val="37452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CNNs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CNNs is a class of deep, feed-forward neural networks.</a:t>
            </a:r>
          </a:p>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CNNs are mostly applied to analyzing images (in which the vector representation form of images is huge, and the important patterns are relative and not absolute).</a:t>
            </a:r>
          </a:p>
        </p:txBody>
      </p:sp>
      <p:pic>
        <p:nvPicPr>
          <p:cNvPr id="4" name="Picture 2" descr="https://lh3.googleusercontent.com/YPrY0aBt8w_wI8z5Er373-PEWeK9sCvTcw07x1f1F6tuUbMY8nIxB9SMc37FblqzVfEr0z6j5oz6Oy1ZKICJfKf7vTa-Rfp2x2lm4FDdQIfpR03DdrLklzM_tP5XTh9tGbJ4SEZvBjijiQnlrTkWY98rXrtwYTSrUis3sv1U8aO1a1YWNjAYBdCWYW2iUtzLBi3jSB8K4d0voSre7SWT5A3f3mSSOMvDU8-VgjvNS8iyPzdzKraGk7rtUukuxAKGbDieu8ogF2bHMeup2L-5ziYheZhfrmWwniV7_zg9e8kJ1fac-Y16uXVxHXlwI4am_QGmrfV8lTUMSzkompyg2ZvRazyztqV5udbG_hG2ojnFaIlm6M-GJD28cE1zy9KpFWggUaq-euDCSGisRyaQA_UZpB_O0_u54zyq_1lQCuBWCANGuVdSz2D9nKwCDbLg9kImnjqDTUuwocIbJO3uEF_KrEWB1FHcDJdANLIuZoM8p_g21VwzzrxYJhguYKwIR9SVx7eezVH-2NOxdgvS3I_kVZO7nmUaN3Q_xlufnWzZJl_c5kKOADy1OCkunMisy7DccJQ-QKtRlqbbCimkkC665edGAbvcrvMEEvhy2a4_rOoBmKhxtk8iI6T6gn8=w1133-h849-no">
            <a:extLst>
              <a:ext uri="{FF2B5EF4-FFF2-40B4-BE49-F238E27FC236}">
                <a16:creationId xmlns:a16="http://schemas.microsoft.com/office/drawing/2014/main" id="{23CDEE1A-8A06-4B86-BAA3-1BF6083FF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1400" y="4713768"/>
            <a:ext cx="2339752" cy="17548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3.googleusercontent.com/2KzSkxrfVhwC1nrF1TWb5rJwkeP3fnBXfChBIIG_LI7jdrife-bcY8xtqQdG4CjL1liyMbjRHvViDGIDDwDpVxqXXInM-lha0BQKq0hdzSgATFrudTcyf8OwnYBh5qItqtMD8yDKWjph5jHgWrpOh2P3z2CGodFMSmg71nUa2rkNA9eNdj7lcqc2FFdjlrrKzpN-kI6dba5jWEnFN2lh42NGaqzEScV3Gf5CbUm2ozkW775-IbRpcxHuCdQ7uPesY_7QV3iBmuU7b-rxD8hSo5Z6a22Xw2llPkJCT6nhuzR5vsOb_ilXPqrhspOXmdnZawUwPo5yVIO2Cm_Nf4aCsUgWA8fuTtLHk2CYfobVgxYBV1WPzmyjl7vcn2IKlXMuqas0m5wQFy3VWlehVSsRkCTMNOzblx6wO03tGYGjB_6SYVP6TAARmsek86S6q7AmvudLb2048p0EgoqzZprL6Z3LRwCV1tpo66R9U__ijX-T15JV1kvtH-SP6vn7Z9dxzeqkQDSSVKLIoy8Wjs6yip0Pz8lAbU-swCZEdWeDdw-ZdeUCfKbUlsW3OCA8lcHimPIIhYAZZWjVhm0L9YIw3uO_ckAhnsZVyNuJqK_u8988WCeOI-Iphhmqir9RnR0=w638-h849-no">
            <a:extLst>
              <a:ext uri="{FF2B5EF4-FFF2-40B4-BE49-F238E27FC236}">
                <a16:creationId xmlns:a16="http://schemas.microsoft.com/office/drawing/2014/main" id="{319C6A51-37E3-4917-AC22-926EA71C17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0655" y="4713768"/>
            <a:ext cx="1316516" cy="17548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lh3.googleusercontent.com/aDHi9hZ5-zNEK6LjPIp0xhbwjlGDM1_rXebyVbKkRyq2cnDnfGKc1tJpdknDE6_voFWEBZDsE8Aw2TT9yN7SkaAzqKUlvfBXbVLpMxOlvMSa_NwVo0ZoMTEhCvADoLjp3HH39ohupcNUhxNTO1ICq3BGd3D9q4Pl7iC_Xvack-pMdALW1jNAjgmLaKfPMf844h8Tz3ALvXrnwKj9Y3YGRjewF27AbuSHyA_lA1E0mtAk3J33BO2oAEkjar_9_uYwd3bNJUgr393HLFER3MPON4Stvn15IlNX5taZuB0gs1SltWJuuuB82Ayvj-ZkMg914W-eZFAqNbJGURKYJL0PhpHRbUtyc7mY1X8-tJG7WTyDHuzvZxfPOvBbzE2XB4bsObd6vzTCWpwYfMn5xeEDBG8ko87WWTLoTbIogcVFcsyCk5IMUZHs7LgXzSXtG_-frhpbc5yM_XdjZivqM-YgVvZoILxwqGbIGuZxqnxsaWQ0eU3gWTXKrBnuBT0ZyiUlSTjDRCuU4Z7GvKzH2XIe4YbuVPebRNfUqmmrOtUzIhGFd7_FbqTbY7L-qzpZ-pvqKd2Z5ic9ZzcEJYYw3p-R6HDzwwUpLmaNucuvdF4npE47MznJxN1xaLUklnZzaIg=w638-h849-no">
            <a:extLst>
              <a:ext uri="{FF2B5EF4-FFF2-40B4-BE49-F238E27FC236}">
                <a16:creationId xmlns:a16="http://schemas.microsoft.com/office/drawing/2014/main" id="{B6DA9ACC-6FA1-4659-AD78-651D84114E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0751" y="4713768"/>
            <a:ext cx="1316517" cy="1754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lh3.googleusercontent.com/Ai_--gABfYFVLREfVQEE3MvCivTTVn4zOleDpI_mwO4Da67MC3qpcBqaSyRKZeE-Q93rroF00I5vx49mfCGeY1ZErLHSAs6Nh4qa7fGXjp7T0vhOqdO2Rjk9nJ91JQhmdZFQv_qLztLZ9Vkk0PXd_QD9zP9bQX2JKLGct7QNBCmnpIgcg2wLInAKhKrY0mwl5UlVbXcitrBRUV8zeXjnGikeRGql4FruezYIO0UxcDpV_FqvQ6CFbt4BS78kNOInJqnKnVKHBBCFRa5Q0jAyneVRHcxsl-3vAxDYU0Z2r9eQ5twnpZmEODD1uQIPgLYFNQaA53MOkSXCmtugYODhmA4oGWaotOM-O27kIOu4H-B4ATC_XoWPjEoOYPdZ__jfTaCE_9sAWSFTbG5sMJLjWDyBBTLNf6q5pa-L4oK9ABCu3B3iXlwBNGLTKJpyWPNVFqVyYeSSVGgEHhvCRmGu1dv9osprZig-T6csa0IGOrFRkEC_2L-_BIw4klpkVRA8VRsmIdr4K7WOBz5CdHl3oPu64H9CRYaIlc-mYeom03i6eVuj8sUcFLy2078ECrOwxrqqEVjQ3Wt2pytGShnG436mhUn_8Dr7VUT4PsQpAb1_Thgn9bRX2H-mVKxqr6I=w1133-h849-no">
            <a:extLst>
              <a:ext uri="{FF2B5EF4-FFF2-40B4-BE49-F238E27FC236}">
                <a16:creationId xmlns:a16="http://schemas.microsoft.com/office/drawing/2014/main" id="{6E40C234-1E6D-4A03-993E-0EABD12BC5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0848" y="4713768"/>
            <a:ext cx="2339752" cy="175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444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Image representation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fontScale="77500" lnSpcReduction="20000"/>
          </a:bodyPr>
          <a:lstStyle/>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An image is represented by an array of numbers, which size depends on the resolution.</a:t>
            </a:r>
          </a:p>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For example, a JPEG of size 480x480 will be represented by 480*480*3 (691,200) numbers – 480*480 pixels, each with 3 RGB colors.</a:t>
            </a:r>
          </a:p>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Such an input space has two main limitations:</a:t>
            </a:r>
          </a:p>
          <a:p>
            <a:pPr marL="457200" indent="-457200">
              <a:lnSpc>
                <a:spcPct val="15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rPr>
              <a:t>It is considerately big, which require a huge set of parameters in order to optimize in a brute force way.</a:t>
            </a:r>
          </a:p>
          <a:p>
            <a:pPr marL="457200" indent="-457200">
              <a:lnSpc>
                <a:spcPct val="15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rPr>
              <a:t>It is discreate, making it hard to generalize from two images that contain the same objects but in a different place in the image.  </a:t>
            </a:r>
          </a:p>
        </p:txBody>
      </p:sp>
    </p:spTree>
    <p:extLst>
      <p:ext uri="{BB962C8B-B14F-4D97-AF65-F5344CB8AC3E}">
        <p14:creationId xmlns:p14="http://schemas.microsoft.com/office/powerpoint/2010/main" val="234580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The components of a CNN</a:t>
            </a:r>
            <a:endParaRPr lang="en-IL" dirty="0"/>
          </a:p>
        </p:txBody>
      </p:sp>
      <p:pic>
        <p:nvPicPr>
          <p:cNvPr id="4" name="תמונה 3">
            <a:extLst>
              <a:ext uri="{FF2B5EF4-FFF2-40B4-BE49-F238E27FC236}">
                <a16:creationId xmlns:a16="http://schemas.microsoft.com/office/drawing/2014/main" id="{0994FFE8-C292-47DD-A4A7-2CAA719EA391}"/>
              </a:ext>
            </a:extLst>
          </p:cNvPr>
          <p:cNvPicPr>
            <a:picLocks noChangeAspect="1"/>
          </p:cNvPicPr>
          <p:nvPr/>
        </p:nvPicPr>
        <p:blipFill rotWithShape="1">
          <a:blip r:embed="rId2"/>
          <a:srcRect l="13750" t="31298" r="14563" b="17800"/>
          <a:stretch/>
        </p:blipFill>
        <p:spPr>
          <a:xfrm>
            <a:off x="1904267" y="1903430"/>
            <a:ext cx="8293164" cy="3312368"/>
          </a:xfrm>
          <a:prstGeom prst="rect">
            <a:avLst/>
          </a:prstGeom>
        </p:spPr>
      </p:pic>
      <p:sp>
        <p:nvSpPr>
          <p:cNvPr id="5" name="מלבן 4">
            <a:extLst>
              <a:ext uri="{FF2B5EF4-FFF2-40B4-BE49-F238E27FC236}">
                <a16:creationId xmlns:a16="http://schemas.microsoft.com/office/drawing/2014/main" id="{8B025D1C-3426-4A34-BE08-42C0B5AFA216}"/>
              </a:ext>
            </a:extLst>
          </p:cNvPr>
          <p:cNvSpPr/>
          <p:nvPr/>
        </p:nvSpPr>
        <p:spPr>
          <a:xfrm>
            <a:off x="7317111" y="5575838"/>
            <a:ext cx="2970621" cy="369332"/>
          </a:xfrm>
          <a:prstGeom prst="rect">
            <a:avLst/>
          </a:prstGeom>
        </p:spPr>
        <p:txBody>
          <a:bodyPr wrap="none">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l" rtl="0"/>
            <a:r>
              <a:rPr lang="en-US" dirty="0"/>
              <a:t>Stanford </a:t>
            </a:r>
            <a:r>
              <a:rPr lang="en-IL" dirty="0"/>
              <a:t>cs231a</a:t>
            </a:r>
            <a:r>
              <a:rPr lang="en-US" dirty="0"/>
              <a:t> lecture notes</a:t>
            </a:r>
            <a:endParaRPr lang="en-IL" dirty="0"/>
          </a:p>
        </p:txBody>
      </p:sp>
    </p:spTree>
    <p:extLst>
      <p:ext uri="{BB962C8B-B14F-4D97-AF65-F5344CB8AC3E}">
        <p14:creationId xmlns:p14="http://schemas.microsoft.com/office/powerpoint/2010/main" val="346948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Convolution</a:t>
            </a:r>
            <a:endParaRPr lang="en-IL" dirty="0"/>
          </a:p>
        </p:txBody>
      </p:sp>
      <p:pic>
        <p:nvPicPr>
          <p:cNvPr id="6" name="תמונה 5">
            <a:extLst>
              <a:ext uri="{FF2B5EF4-FFF2-40B4-BE49-F238E27FC236}">
                <a16:creationId xmlns:a16="http://schemas.microsoft.com/office/drawing/2014/main" id="{9AA5F013-36B9-45C6-82DF-CBA58A06A063}"/>
              </a:ext>
            </a:extLst>
          </p:cNvPr>
          <p:cNvPicPr>
            <a:picLocks noChangeAspect="1"/>
          </p:cNvPicPr>
          <p:nvPr/>
        </p:nvPicPr>
        <p:blipFill rotWithShape="1">
          <a:blip r:embed="rId2"/>
          <a:srcRect l="39831" t="16377" r="13370" b="8840"/>
          <a:stretch/>
        </p:blipFill>
        <p:spPr>
          <a:xfrm>
            <a:off x="3194483" y="1459134"/>
            <a:ext cx="5803033" cy="5216083"/>
          </a:xfrm>
          <a:prstGeom prst="rect">
            <a:avLst/>
          </a:prstGeom>
        </p:spPr>
      </p:pic>
    </p:spTree>
    <p:extLst>
      <p:ext uri="{BB962C8B-B14F-4D97-AF65-F5344CB8AC3E}">
        <p14:creationId xmlns:p14="http://schemas.microsoft.com/office/powerpoint/2010/main" val="2977998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Parameters of a CNN</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fontScale="77500" lnSpcReduction="20000"/>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The number of filters (filters are applied in parallel and are shared across all the image)</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 of layers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Zero padding</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Pooling</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The stride</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Dropouts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Etc.</a:t>
            </a:r>
          </a:p>
        </p:txBody>
      </p:sp>
    </p:spTree>
    <p:extLst>
      <p:ext uri="{BB962C8B-B14F-4D97-AF65-F5344CB8AC3E}">
        <p14:creationId xmlns:p14="http://schemas.microsoft.com/office/powerpoint/2010/main" val="629795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Max pooling</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Max pooling applies a non linear aggregation on the outputs of the convolutions + RELU</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An aggressive operation, which is sometimes skipped </a:t>
            </a:r>
          </a:p>
          <a:p>
            <a:endParaRPr lang="en-IL" dirty="0">
              <a:solidFill>
                <a:schemeClr val="bg1">
                  <a:lumMod val="50000"/>
                </a:schemeClr>
              </a:solidFill>
              <a:latin typeface="+mj-lt"/>
            </a:endParaRPr>
          </a:p>
        </p:txBody>
      </p:sp>
      <p:pic>
        <p:nvPicPr>
          <p:cNvPr id="6" name="תמונה 5">
            <a:extLst>
              <a:ext uri="{FF2B5EF4-FFF2-40B4-BE49-F238E27FC236}">
                <a16:creationId xmlns:a16="http://schemas.microsoft.com/office/drawing/2014/main" id="{57F4770A-DD8D-4D3C-9E9E-B861C9BCFF6F}"/>
              </a:ext>
            </a:extLst>
          </p:cNvPr>
          <p:cNvPicPr>
            <a:picLocks noChangeAspect="1"/>
          </p:cNvPicPr>
          <p:nvPr/>
        </p:nvPicPr>
        <p:blipFill rotWithShape="1">
          <a:blip r:embed="rId2"/>
          <a:srcRect l="39763" t="22000" r="40550" b="12657"/>
          <a:stretch/>
        </p:blipFill>
        <p:spPr>
          <a:xfrm>
            <a:off x="9358325" y="2819211"/>
            <a:ext cx="1800200" cy="3360926"/>
          </a:xfrm>
          <a:prstGeom prst="rect">
            <a:avLst/>
          </a:prstGeom>
        </p:spPr>
      </p:pic>
    </p:spTree>
    <p:extLst>
      <p:ext uri="{BB962C8B-B14F-4D97-AF65-F5344CB8AC3E}">
        <p14:creationId xmlns:p14="http://schemas.microsoft.com/office/powerpoint/2010/main" val="618842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Dropouts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lstStyle/>
          <a:p>
            <a:pPr marL="0" indent="0">
              <a:lnSpc>
                <a:spcPct val="150000"/>
              </a:lnSpc>
              <a:buFont typeface="Arial" pitchFamily="34" charset="0"/>
              <a:buNone/>
            </a:pPr>
            <a:r>
              <a:rPr lang="en-US" dirty="0">
                <a:solidFill>
                  <a:schemeClr val="bg1">
                    <a:lumMod val="50000"/>
                  </a:schemeClr>
                </a:solidFill>
                <a:latin typeface="+mj-lt"/>
                <a:ea typeface="Open Sans" panose="020B0604020202020204" charset="0"/>
                <a:cs typeface="Open Sans" panose="020B0604020202020204" charset="0"/>
              </a:rPr>
              <a:t>Dropouts form a one way to avoid overfitting:</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During the training, randomly ignore activations (don’t ignore them in testing)</a:t>
            </a:r>
          </a:p>
          <a:p>
            <a:endParaRPr lang="en-IL" dirty="0">
              <a:solidFill>
                <a:schemeClr val="bg1">
                  <a:lumMod val="50000"/>
                </a:schemeClr>
              </a:solidFill>
              <a:latin typeface="+mj-lt"/>
            </a:endParaRPr>
          </a:p>
        </p:txBody>
      </p:sp>
    </p:spTree>
    <p:extLst>
      <p:ext uri="{BB962C8B-B14F-4D97-AF65-F5344CB8AC3E}">
        <p14:creationId xmlns:p14="http://schemas.microsoft.com/office/powerpoint/2010/main" val="3291534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CNNs and abstraction</a:t>
            </a:r>
            <a:endParaRPr lang="en-IL" dirty="0"/>
          </a:p>
        </p:txBody>
      </p:sp>
      <p:pic>
        <p:nvPicPr>
          <p:cNvPr id="6" name="Picture 2">
            <a:extLst>
              <a:ext uri="{FF2B5EF4-FFF2-40B4-BE49-F238E27FC236}">
                <a16:creationId xmlns:a16="http://schemas.microsoft.com/office/drawing/2014/main" id="{3CE56822-2D3B-45BA-BF49-2CB9ABC13D15}"/>
              </a:ext>
            </a:extLst>
          </p:cNvPr>
          <p:cNvPicPr>
            <a:picLocks noChangeAspect="1"/>
          </p:cNvPicPr>
          <p:nvPr/>
        </p:nvPicPr>
        <p:blipFill rotWithShape="1">
          <a:blip r:embed="rId2"/>
          <a:srcRect l="11413" r="8263"/>
          <a:stretch/>
        </p:blipFill>
        <p:spPr>
          <a:xfrm>
            <a:off x="2175942" y="1691322"/>
            <a:ext cx="7344816" cy="4752950"/>
          </a:xfrm>
          <a:prstGeom prst="rect">
            <a:avLst/>
          </a:prstGeom>
        </p:spPr>
      </p:pic>
    </p:spTree>
    <p:extLst>
      <p:ext uri="{BB962C8B-B14F-4D97-AF65-F5344CB8AC3E}">
        <p14:creationId xmlns:p14="http://schemas.microsoft.com/office/powerpoint/2010/main" val="415644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Agenda</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b="1" dirty="0">
                <a:solidFill>
                  <a:schemeClr val="bg1">
                    <a:lumMod val="50000"/>
                  </a:schemeClr>
                </a:solidFill>
                <a:latin typeface="+mj-lt"/>
                <a:ea typeface="Open Sans" panose="020B0604020202020204" charset="0"/>
                <a:cs typeface="Open Sans" panose="020B0604020202020204" charset="0"/>
                <a:sym typeface="Open Sans"/>
              </a:rPr>
              <a:t>Naïve Bayes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Logistic regression</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SVMs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ANNs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Ensemble methods</a:t>
            </a:r>
            <a:endParaRPr lang="en-US" dirty="0">
              <a:solidFill>
                <a:schemeClr val="bg1">
                  <a:lumMod val="50000"/>
                </a:schemeClr>
              </a:solidFill>
              <a:latin typeface="+mj-lt"/>
              <a:ea typeface="Open Sans" panose="020B0604020202020204" charset="0"/>
              <a:cs typeface="Open Sans" panose="020B0604020202020204" charset="0"/>
            </a:endParaRPr>
          </a:p>
          <a:p>
            <a:pPr marL="0" indent="0">
              <a:lnSpc>
                <a:spcPct val="150000"/>
              </a:lnSpc>
              <a:buNone/>
            </a:pPr>
            <a:endParaRPr lang="en-US" b="1" dirty="0">
              <a:solidFill>
                <a:srgbClr val="0070C0"/>
              </a:solidFill>
              <a:latin typeface="+mj-lt"/>
            </a:endParaRPr>
          </a:p>
        </p:txBody>
      </p:sp>
    </p:spTree>
    <p:extLst>
      <p:ext uri="{BB962C8B-B14F-4D97-AF65-F5344CB8AC3E}">
        <p14:creationId xmlns:p14="http://schemas.microsoft.com/office/powerpoint/2010/main" val="960031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RNNs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lstStyle/>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Recurrent Neural Networks (RNNs) are networks that process input data sequentially.</a:t>
            </a:r>
          </a:p>
          <a:p>
            <a:pPr marL="0" indent="0">
              <a:lnSpc>
                <a:spcPct val="150000"/>
              </a:lnSpc>
              <a:buNone/>
            </a:pPr>
            <a:r>
              <a:rPr lang="en-US" dirty="0">
                <a:solidFill>
                  <a:schemeClr val="bg1">
                    <a:lumMod val="50000"/>
                  </a:schemeClr>
                </a:solidFill>
                <a:latin typeface="+mj-lt"/>
                <a:ea typeface="Open Sans" panose="020B0604020202020204" charset="0"/>
                <a:cs typeface="Open Sans" panose="020B0604020202020204" charset="0"/>
              </a:rPr>
              <a:t>Each unit in the network takes as input the output of the previous unit, as well as a new input element.</a:t>
            </a:r>
          </a:p>
          <a:p>
            <a:endParaRPr lang="en-IL" dirty="0">
              <a:solidFill>
                <a:schemeClr val="bg1">
                  <a:lumMod val="50000"/>
                </a:schemeClr>
              </a:solidFill>
              <a:latin typeface="+mj-lt"/>
            </a:endParaRPr>
          </a:p>
        </p:txBody>
      </p:sp>
    </p:spTree>
    <p:extLst>
      <p:ext uri="{BB962C8B-B14F-4D97-AF65-F5344CB8AC3E}">
        <p14:creationId xmlns:p14="http://schemas.microsoft.com/office/powerpoint/2010/main" val="260390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RNNs and language models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rPr>
              <a:t>A Language model is central in many NLP solutions. </a:t>
            </a:r>
          </a:p>
          <a:p>
            <a:pPr>
              <a:lnSpc>
                <a:spcPct val="150000"/>
              </a:lnSpc>
            </a:pPr>
            <a:r>
              <a:rPr lang="en-US" dirty="0">
                <a:solidFill>
                  <a:schemeClr val="bg1">
                    <a:lumMod val="50000"/>
                  </a:schemeClr>
                </a:solidFill>
                <a:latin typeface="+mj-lt"/>
              </a:rPr>
              <a:t>A Language Modeling, is a probabilistic model that can predict the next word in the sequence given the words that precede it.</a:t>
            </a:r>
            <a:endParaRPr lang="he-IL" dirty="0">
              <a:solidFill>
                <a:schemeClr val="bg1">
                  <a:lumMod val="50000"/>
                </a:schemeClr>
              </a:solidFill>
              <a:latin typeface="+mj-lt"/>
            </a:endParaRPr>
          </a:p>
          <a:p>
            <a:pPr>
              <a:lnSpc>
                <a:spcPct val="150000"/>
              </a:lnSpc>
            </a:pPr>
            <a:r>
              <a:rPr lang="en-US" dirty="0">
                <a:solidFill>
                  <a:schemeClr val="bg1">
                    <a:lumMod val="50000"/>
                  </a:schemeClr>
                </a:solidFill>
                <a:latin typeface="+mj-lt"/>
              </a:rPr>
              <a:t>Language models are useful for both understanding language and generating language.</a:t>
            </a:r>
          </a:p>
          <a:p>
            <a:pPr>
              <a:lnSpc>
                <a:spcPct val="150000"/>
              </a:lnSpc>
            </a:pPr>
            <a:r>
              <a:rPr lang="en-US" dirty="0">
                <a:solidFill>
                  <a:schemeClr val="bg1">
                    <a:lumMod val="50000"/>
                  </a:schemeClr>
                </a:solidFill>
                <a:latin typeface="+mj-lt"/>
              </a:rPr>
              <a:t>RNNs provide a very strong way to model language.</a:t>
            </a:r>
          </a:p>
          <a:p>
            <a:endParaRPr lang="en-IL" dirty="0">
              <a:solidFill>
                <a:schemeClr val="bg1">
                  <a:lumMod val="50000"/>
                </a:schemeClr>
              </a:solidFill>
              <a:latin typeface="+mj-lt"/>
            </a:endParaRPr>
          </a:p>
        </p:txBody>
      </p:sp>
    </p:spTree>
    <p:extLst>
      <p:ext uri="{BB962C8B-B14F-4D97-AF65-F5344CB8AC3E}">
        <p14:creationId xmlns:p14="http://schemas.microsoft.com/office/powerpoint/2010/main" val="1797243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ANN-based auto encoders</a:t>
            </a:r>
            <a:endParaRPr lang="en-IL" dirty="0"/>
          </a:p>
        </p:txBody>
      </p:sp>
      <p:pic>
        <p:nvPicPr>
          <p:cNvPr id="6" name="Picture 2">
            <a:extLst>
              <a:ext uri="{FF2B5EF4-FFF2-40B4-BE49-F238E27FC236}">
                <a16:creationId xmlns:a16="http://schemas.microsoft.com/office/drawing/2014/main" id="{0E9BBB41-E112-454F-A719-FE140327BB59}"/>
              </a:ext>
            </a:extLst>
          </p:cNvPr>
          <p:cNvPicPr>
            <a:picLocks noChangeAspect="1"/>
          </p:cNvPicPr>
          <p:nvPr/>
        </p:nvPicPr>
        <p:blipFill>
          <a:blip r:embed="rId2"/>
          <a:stretch>
            <a:fillRect/>
          </a:stretch>
        </p:blipFill>
        <p:spPr>
          <a:xfrm>
            <a:off x="3240314" y="1803400"/>
            <a:ext cx="5711371" cy="3251200"/>
          </a:xfrm>
          <a:prstGeom prst="rect">
            <a:avLst/>
          </a:prstGeom>
        </p:spPr>
      </p:pic>
    </p:spTree>
    <p:extLst>
      <p:ext uri="{BB962C8B-B14F-4D97-AF65-F5344CB8AC3E}">
        <p14:creationId xmlns:p14="http://schemas.microsoft.com/office/powerpoint/2010/main" val="2442751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To deep or not to deep</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fontScale="92500" lnSpcReduction="20000"/>
          </a:bodyPr>
          <a:lstStyle/>
          <a:p>
            <a:pPr marL="0" indent="0">
              <a:lnSpc>
                <a:spcPct val="150000"/>
              </a:lnSpc>
              <a:buNone/>
            </a:pPr>
            <a:r>
              <a:rPr lang="en-US" b="1" dirty="0">
                <a:solidFill>
                  <a:schemeClr val="bg1">
                    <a:lumMod val="50000"/>
                  </a:schemeClr>
                </a:solidFill>
                <a:latin typeface="+mj-lt"/>
                <a:ea typeface="Open Sans" panose="020B0604020202020204" charset="0"/>
                <a:cs typeface="Open Sans" panose="020B0604020202020204" charset="0"/>
              </a:rPr>
              <a:t>Condition</a:t>
            </a:r>
            <a:r>
              <a:rPr lang="en-US" dirty="0">
                <a:solidFill>
                  <a:schemeClr val="bg1">
                    <a:lumMod val="50000"/>
                  </a:schemeClr>
                </a:solidFill>
                <a:latin typeface="+mj-lt"/>
                <a:ea typeface="Open Sans" panose="020B0604020202020204" charset="0"/>
                <a:cs typeface="Open Sans" panose="020B0604020202020204" charset="0"/>
              </a:rPr>
              <a:t>: we have enough data!</a:t>
            </a:r>
          </a:p>
          <a:p>
            <a:pPr marL="0" indent="0">
              <a:lnSpc>
                <a:spcPct val="150000"/>
              </a:lnSpc>
              <a:buNone/>
            </a:pPr>
            <a:r>
              <a:rPr lang="en-US" b="1" dirty="0">
                <a:solidFill>
                  <a:schemeClr val="bg1">
                    <a:lumMod val="50000"/>
                  </a:schemeClr>
                </a:solidFill>
                <a:latin typeface="+mj-lt"/>
                <a:ea typeface="Open Sans" panose="020B0604020202020204" charset="0"/>
                <a:cs typeface="Open Sans" panose="020B0604020202020204" charset="0"/>
              </a:rPr>
              <a:t>When to use it:</a:t>
            </a:r>
          </a:p>
          <a:p>
            <a:pPr lvl="1">
              <a:lnSpc>
                <a:spcPct val="150000"/>
              </a:lnSpc>
            </a:pPr>
            <a:r>
              <a:rPr lang="en-US" sz="2000" dirty="0">
                <a:solidFill>
                  <a:schemeClr val="bg1">
                    <a:lumMod val="50000"/>
                  </a:schemeClr>
                </a:solidFill>
                <a:latin typeface="+mj-lt"/>
                <a:ea typeface="Open Sans" panose="020B0604020202020204" charset="0"/>
                <a:cs typeface="Open Sans" panose="020B0604020202020204" charset="0"/>
              </a:rPr>
              <a:t>Incoming data is very “raw” and we do not know how to represent it semantically.</a:t>
            </a:r>
          </a:p>
          <a:p>
            <a:pPr lvl="1">
              <a:lnSpc>
                <a:spcPct val="150000"/>
              </a:lnSpc>
            </a:pPr>
            <a:r>
              <a:rPr lang="en-US" sz="2000" dirty="0">
                <a:solidFill>
                  <a:schemeClr val="bg1">
                    <a:lumMod val="50000"/>
                  </a:schemeClr>
                </a:solidFill>
                <a:latin typeface="+mj-lt"/>
                <a:ea typeface="Open Sans" panose="020B0604020202020204" charset="0"/>
                <a:cs typeface="Open Sans" panose="020B0604020202020204" charset="0"/>
              </a:rPr>
              <a:t>We will let the network build the sematic by itself.</a:t>
            </a:r>
          </a:p>
          <a:p>
            <a:pPr lvl="1">
              <a:lnSpc>
                <a:spcPct val="150000"/>
              </a:lnSpc>
            </a:pPr>
            <a:r>
              <a:rPr lang="en-US" sz="2000" dirty="0">
                <a:solidFill>
                  <a:schemeClr val="bg1">
                    <a:lumMod val="50000"/>
                  </a:schemeClr>
                </a:solidFill>
                <a:latin typeface="+mj-lt"/>
                <a:ea typeface="Open Sans" panose="020B0604020202020204" charset="0"/>
                <a:cs typeface="Open Sans" panose="020B0604020202020204" charset="0"/>
              </a:rPr>
              <a:t>Usage scenarios: Image, Video, High frequent time series signals.</a:t>
            </a:r>
          </a:p>
          <a:p>
            <a:pPr marL="0" indent="0">
              <a:lnSpc>
                <a:spcPct val="150000"/>
              </a:lnSpc>
              <a:buNone/>
            </a:pPr>
            <a:r>
              <a:rPr lang="en-US" b="1" dirty="0">
                <a:solidFill>
                  <a:schemeClr val="bg1">
                    <a:lumMod val="50000"/>
                  </a:schemeClr>
                </a:solidFill>
                <a:latin typeface="+mj-lt"/>
                <a:ea typeface="Open Sans" panose="020B0604020202020204" charset="0"/>
                <a:cs typeface="Open Sans" panose="020B0604020202020204" charset="0"/>
              </a:rPr>
              <a:t>When not to use it:</a:t>
            </a:r>
          </a:p>
          <a:p>
            <a:pPr lvl="1">
              <a:lnSpc>
                <a:spcPct val="150000"/>
              </a:lnSpc>
            </a:pPr>
            <a:r>
              <a:rPr lang="en-US" sz="2000" dirty="0">
                <a:solidFill>
                  <a:schemeClr val="bg1">
                    <a:lumMod val="50000"/>
                  </a:schemeClr>
                </a:solidFill>
                <a:latin typeface="+mj-lt"/>
                <a:ea typeface="Open Sans" panose="020B0604020202020204" charset="0"/>
                <a:cs typeface="Open Sans" panose="020B0604020202020204" charset="0"/>
              </a:rPr>
              <a:t>We have domain knowledge and ability to express it in our dataset.</a:t>
            </a:r>
          </a:p>
          <a:p>
            <a:pPr lvl="1">
              <a:lnSpc>
                <a:spcPct val="150000"/>
              </a:lnSpc>
            </a:pPr>
            <a:r>
              <a:rPr lang="en-US" sz="2000" dirty="0">
                <a:solidFill>
                  <a:schemeClr val="bg1">
                    <a:lumMod val="50000"/>
                  </a:schemeClr>
                </a:solidFill>
                <a:latin typeface="+mj-lt"/>
                <a:ea typeface="Open Sans" panose="020B0604020202020204" charset="0"/>
                <a:cs typeface="Open Sans" panose="020B0604020202020204" charset="0"/>
              </a:rPr>
              <a:t>A relatively simple patterns solve the task good enough.</a:t>
            </a:r>
          </a:p>
          <a:p>
            <a:pPr marL="0" indent="0">
              <a:buNone/>
            </a:pPr>
            <a:endParaRPr lang="en-IL" sz="3600" dirty="0">
              <a:solidFill>
                <a:schemeClr val="bg1">
                  <a:lumMod val="50000"/>
                </a:schemeClr>
              </a:solidFill>
              <a:latin typeface="+mj-lt"/>
            </a:endParaRPr>
          </a:p>
        </p:txBody>
      </p:sp>
    </p:spTree>
    <p:extLst>
      <p:ext uri="{BB962C8B-B14F-4D97-AF65-F5344CB8AC3E}">
        <p14:creationId xmlns:p14="http://schemas.microsoft.com/office/powerpoint/2010/main" val="2731106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ANNs summary</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fontScale="92500"/>
          </a:bodyPr>
          <a:lstStyle/>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ANNs are very flexible and powerful for solving complex SL tasks.</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Yet, ANNs are hard to train, both conceptually and computationally. </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Due to their high flexibility, ANNs are also highly prune to overfitting. </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Deep learning is just “re branding” of ANN.</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Deep learning in most cases is not the right solution.</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When developing ANN, you invest time in shaping the right neural architecture, and let the raw features to extract the information automatically in the hidden layers.</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In the past ANN’s were computationally blocked. </a:t>
            </a:r>
          </a:p>
          <a:p>
            <a:pPr>
              <a:lnSpc>
                <a:spcPct val="110000"/>
              </a:lnSpc>
            </a:pPr>
            <a:r>
              <a:rPr lang="en-US" sz="2400" dirty="0">
                <a:solidFill>
                  <a:schemeClr val="bg1">
                    <a:lumMod val="50000"/>
                  </a:schemeClr>
                </a:solidFill>
                <a:latin typeface="+mj-lt"/>
                <a:ea typeface="Open Sans" panose="020B0604020202020204" charset="0"/>
                <a:cs typeface="Open Sans" panose="020B0604020202020204" charset="0"/>
              </a:rPr>
              <a:t>Mainly due to the use of GPU’s, they became feasible.</a:t>
            </a:r>
          </a:p>
          <a:p>
            <a:pPr marL="0" indent="0">
              <a:buNone/>
            </a:pPr>
            <a:endParaRPr lang="en-IL" sz="3200" dirty="0">
              <a:solidFill>
                <a:schemeClr val="bg1">
                  <a:lumMod val="50000"/>
                </a:schemeClr>
              </a:solidFill>
              <a:latin typeface="+mj-lt"/>
            </a:endParaRPr>
          </a:p>
        </p:txBody>
      </p:sp>
    </p:spTree>
    <p:extLst>
      <p:ext uri="{BB962C8B-B14F-4D97-AF65-F5344CB8AC3E}">
        <p14:creationId xmlns:p14="http://schemas.microsoft.com/office/powerpoint/2010/main" val="1635634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Agenda</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Naïve Bayes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Logistic regression</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SVMs</a:t>
            </a:r>
          </a:p>
          <a:p>
            <a:pPr>
              <a:lnSpc>
                <a:spcPct val="150000"/>
              </a:lnSpc>
            </a:pPr>
            <a:r>
              <a:rPr lang="en-US" dirty="0">
                <a:solidFill>
                  <a:schemeClr val="bg1">
                    <a:lumMod val="50000"/>
                  </a:schemeClr>
                </a:solidFill>
                <a:latin typeface="+mj-lt"/>
                <a:ea typeface="Open Sans" panose="020B0604020202020204" charset="0"/>
                <a:cs typeface="Open Sans" panose="020B0604020202020204" charset="0"/>
                <a:sym typeface="Open Sans"/>
              </a:rPr>
              <a:t>ANNs</a:t>
            </a:r>
          </a:p>
          <a:p>
            <a:pPr>
              <a:lnSpc>
                <a:spcPct val="150000"/>
              </a:lnSpc>
            </a:pPr>
            <a:r>
              <a:rPr lang="en-US" b="1" dirty="0">
                <a:solidFill>
                  <a:schemeClr val="bg1">
                    <a:lumMod val="50000"/>
                  </a:schemeClr>
                </a:solidFill>
                <a:latin typeface="+mj-lt"/>
                <a:ea typeface="Open Sans" panose="020B0604020202020204" charset="0"/>
                <a:cs typeface="Open Sans" panose="020B0604020202020204" charset="0"/>
                <a:sym typeface="Open Sans"/>
              </a:rPr>
              <a:t>Ensemble methods</a:t>
            </a:r>
            <a:endParaRPr lang="en-US" b="1" dirty="0">
              <a:solidFill>
                <a:schemeClr val="bg1">
                  <a:lumMod val="50000"/>
                </a:schemeClr>
              </a:solidFill>
              <a:latin typeface="+mj-lt"/>
              <a:ea typeface="Open Sans" panose="020B0604020202020204" charset="0"/>
              <a:cs typeface="Open Sans" panose="020B0604020202020204" charset="0"/>
            </a:endParaRPr>
          </a:p>
          <a:p>
            <a:pPr marL="0" indent="0">
              <a:lnSpc>
                <a:spcPct val="150000"/>
              </a:lnSpc>
              <a:buNone/>
            </a:pPr>
            <a:endParaRPr lang="en-US" b="1" dirty="0">
              <a:solidFill>
                <a:srgbClr val="0070C0"/>
              </a:solidFill>
              <a:latin typeface="+mj-lt"/>
            </a:endParaRPr>
          </a:p>
        </p:txBody>
      </p:sp>
    </p:spTree>
    <p:extLst>
      <p:ext uri="{BB962C8B-B14F-4D97-AF65-F5344CB8AC3E}">
        <p14:creationId xmlns:p14="http://schemas.microsoft.com/office/powerpoint/2010/main" val="379921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The wisdom of the crowds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Under certain controlled conditions, the intelligence of the crowds is higher that this of a single human expert.</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Imitates our second nature to seek several opinions before making any crucial decision. </a:t>
            </a:r>
          </a:p>
          <a:p>
            <a:pPr marL="0" indent="0">
              <a:buNone/>
            </a:pPr>
            <a:endParaRPr lang="en-IL" dirty="0">
              <a:solidFill>
                <a:schemeClr val="bg1">
                  <a:lumMod val="50000"/>
                </a:schemeClr>
              </a:solidFill>
              <a:latin typeface="+mj-lt"/>
            </a:endParaRPr>
          </a:p>
        </p:txBody>
      </p:sp>
    </p:spTree>
    <p:extLst>
      <p:ext uri="{BB962C8B-B14F-4D97-AF65-F5344CB8AC3E}">
        <p14:creationId xmlns:p14="http://schemas.microsoft.com/office/powerpoint/2010/main" val="265537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Ensemble methods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fontScale="92500"/>
          </a:bodyPr>
          <a:lstStyle/>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The term “ensemble methods” refer to solutions in which a single supervised learning task is solved by multiple supervised learning models.</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There are many ways to combine multiple models.</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Actually, many “advanced” solution are actually some sort of ensemble.</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In addition to local tailored ensembles, there are few systematic ensemble methods. </a:t>
            </a:r>
          </a:p>
          <a:p>
            <a:pPr marL="0" indent="0">
              <a:buNone/>
            </a:pPr>
            <a:endParaRPr lang="en-IL" dirty="0">
              <a:solidFill>
                <a:schemeClr val="bg1">
                  <a:lumMod val="50000"/>
                </a:schemeClr>
              </a:solidFill>
              <a:latin typeface="+mj-lt"/>
            </a:endParaRPr>
          </a:p>
        </p:txBody>
      </p:sp>
    </p:spTree>
    <p:extLst>
      <p:ext uri="{BB962C8B-B14F-4D97-AF65-F5344CB8AC3E}">
        <p14:creationId xmlns:p14="http://schemas.microsoft.com/office/powerpoint/2010/main" val="2254766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Ready made ensemble methods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Bagging</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Random Forest</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Boosting</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AdaBoost </a:t>
            </a:r>
          </a:p>
          <a:p>
            <a:pPr>
              <a:lnSpc>
                <a:spcPct val="150000"/>
              </a:lnSpc>
            </a:pPr>
            <a:r>
              <a:rPr lang="en-US" altLang="x-none" dirty="0">
                <a:solidFill>
                  <a:schemeClr val="bg1">
                    <a:lumMod val="50000"/>
                  </a:schemeClr>
                </a:solidFill>
                <a:latin typeface="+mj-lt"/>
                <a:ea typeface="Open Sans" panose="020B0604020202020204" charset="0"/>
                <a:cs typeface="Open Sans" panose="020B0604020202020204" charset="0"/>
              </a:rPr>
              <a:t>Gradient boosting</a:t>
            </a:r>
          </a:p>
          <a:p>
            <a:pPr marL="0" indent="0">
              <a:buNone/>
            </a:pPr>
            <a:endParaRPr lang="en-IL" dirty="0">
              <a:solidFill>
                <a:schemeClr val="bg1">
                  <a:lumMod val="50000"/>
                </a:schemeClr>
              </a:solidFill>
              <a:latin typeface="+mj-lt"/>
            </a:endParaRPr>
          </a:p>
        </p:txBody>
      </p:sp>
    </p:spTree>
    <p:extLst>
      <p:ext uri="{BB962C8B-B14F-4D97-AF65-F5344CB8AC3E}">
        <p14:creationId xmlns:p14="http://schemas.microsoft.com/office/powerpoint/2010/main" val="1381963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Bagging</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r>
              <a:rPr lang="en-US" dirty="0">
                <a:solidFill>
                  <a:schemeClr val="bg1">
                    <a:lumMod val="50000"/>
                  </a:schemeClr>
                </a:solidFill>
                <a:latin typeface="+mj-lt"/>
              </a:rPr>
              <a:t>Use a single, baseline supervised learning algorithm.</a:t>
            </a:r>
          </a:p>
          <a:p>
            <a:r>
              <a:rPr lang="en-US" dirty="0">
                <a:solidFill>
                  <a:schemeClr val="bg1">
                    <a:lumMod val="50000"/>
                  </a:schemeClr>
                </a:solidFill>
                <a:latin typeface="+mj-lt"/>
              </a:rPr>
              <a:t>Instead of applying it just once, apply it n times, over n samples from the training set.</a:t>
            </a:r>
          </a:p>
          <a:p>
            <a:r>
              <a:rPr lang="en-US" dirty="0">
                <a:solidFill>
                  <a:schemeClr val="bg1">
                    <a:lumMod val="50000"/>
                  </a:schemeClr>
                </a:solidFill>
                <a:latin typeface="+mj-lt"/>
              </a:rPr>
              <a:t>Let each sample be in size of the entire training set (sample with replacement)</a:t>
            </a:r>
          </a:p>
          <a:p>
            <a:r>
              <a:rPr lang="en-US" dirty="0">
                <a:solidFill>
                  <a:schemeClr val="bg1">
                    <a:lumMod val="50000"/>
                  </a:schemeClr>
                </a:solidFill>
                <a:latin typeface="+mj-lt"/>
              </a:rPr>
              <a:t>Combine the n models into a single prediction</a:t>
            </a:r>
            <a:endParaRPr lang="en-IL" dirty="0">
              <a:solidFill>
                <a:schemeClr val="bg1">
                  <a:lumMod val="50000"/>
                </a:schemeClr>
              </a:solidFill>
              <a:latin typeface="+mj-lt"/>
            </a:endParaRPr>
          </a:p>
        </p:txBody>
      </p:sp>
    </p:spTree>
    <p:extLst>
      <p:ext uri="{BB962C8B-B14F-4D97-AF65-F5344CB8AC3E}">
        <p14:creationId xmlns:p14="http://schemas.microsoft.com/office/powerpoint/2010/main" val="3705584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lstStyle/>
          <a:p>
            <a:pPr marL="0" indent="0">
              <a:lnSpc>
                <a:spcPct val="150000"/>
              </a:lnSpc>
              <a:spcBef>
                <a:spcPct val="20000"/>
              </a:spcBef>
              <a:buNone/>
            </a:pPr>
            <a:r>
              <a:rPr lang="en-US" dirty="0">
                <a:solidFill>
                  <a:schemeClr val="bg1">
                    <a:lumMod val="50000"/>
                  </a:schemeClr>
                </a:solidFill>
                <a:latin typeface="+mj-lt"/>
                <a:ea typeface="Arial"/>
                <a:cs typeface="Arial"/>
              </a:rPr>
              <a:t>Example:</a:t>
            </a:r>
          </a:p>
          <a:p>
            <a:pPr marL="0" indent="0">
              <a:lnSpc>
                <a:spcPct val="110000"/>
              </a:lnSpc>
              <a:buNone/>
            </a:pPr>
            <a:r>
              <a:rPr lang="en-US" sz="2000" dirty="0">
                <a:solidFill>
                  <a:schemeClr val="bg1">
                    <a:lumMod val="50000"/>
                  </a:schemeClr>
                </a:solidFill>
                <a:latin typeface="+mj-lt"/>
              </a:rPr>
              <a:t>Let us consider a training set with 1,000 samples of loans that were requested and granted: </a:t>
            </a:r>
          </a:p>
          <a:p>
            <a:pPr lvl="1">
              <a:lnSpc>
                <a:spcPct val="110000"/>
              </a:lnSpc>
            </a:pPr>
            <a:r>
              <a:rPr lang="en-US" sz="1600" dirty="0">
                <a:solidFill>
                  <a:schemeClr val="bg1">
                    <a:lumMod val="50000"/>
                  </a:schemeClr>
                </a:solidFill>
                <a:latin typeface="+mj-lt"/>
              </a:rPr>
              <a:t>150 loans are defaults while 850 loans were legitimate and returned on time.</a:t>
            </a:r>
          </a:p>
          <a:p>
            <a:pPr lvl="1">
              <a:lnSpc>
                <a:spcPct val="110000"/>
              </a:lnSpc>
            </a:pPr>
            <a:r>
              <a:rPr lang="en-US" sz="1600" dirty="0">
                <a:solidFill>
                  <a:schemeClr val="bg1">
                    <a:lumMod val="50000"/>
                  </a:schemeClr>
                </a:solidFill>
                <a:latin typeface="+mj-lt"/>
              </a:rPr>
              <a:t>Define Y as the outcome of the loan. Y=1 means a default.</a:t>
            </a:r>
          </a:p>
          <a:p>
            <a:pPr lvl="1">
              <a:lnSpc>
                <a:spcPct val="110000"/>
              </a:lnSpc>
            </a:pPr>
            <a:r>
              <a:rPr lang="en-US" sz="1600" dirty="0">
                <a:solidFill>
                  <a:schemeClr val="bg1">
                    <a:lumMod val="50000"/>
                  </a:schemeClr>
                </a:solidFill>
                <a:latin typeface="+mj-lt"/>
              </a:rPr>
              <a:t>With no further information, the best model that we can produce is:</a:t>
            </a:r>
          </a:p>
          <a:p>
            <a:pPr lvl="1">
              <a:lnSpc>
                <a:spcPct val="110000"/>
              </a:lnSpc>
            </a:pPr>
            <a:r>
              <a:rPr lang="en-US" sz="1600" dirty="0">
                <a:solidFill>
                  <a:schemeClr val="bg1">
                    <a:lumMod val="50000"/>
                  </a:schemeClr>
                </a:solidFill>
                <a:latin typeface="+mj-lt"/>
              </a:rPr>
              <a:t>P(Y=1) = 0.15.</a:t>
            </a:r>
          </a:p>
          <a:p>
            <a:pPr marL="0" indent="0">
              <a:lnSpc>
                <a:spcPct val="110000"/>
              </a:lnSpc>
              <a:buNone/>
            </a:pPr>
            <a:r>
              <a:rPr lang="en-US" sz="2000" dirty="0">
                <a:solidFill>
                  <a:schemeClr val="bg1">
                    <a:lumMod val="50000"/>
                  </a:schemeClr>
                </a:solidFill>
                <a:latin typeface="+mj-lt"/>
              </a:rPr>
              <a:t>Now, let us define X as an indicator on weather or not the loaner owns a house.</a:t>
            </a:r>
          </a:p>
          <a:p>
            <a:pPr marL="0" indent="0">
              <a:lnSpc>
                <a:spcPct val="150000"/>
              </a:lnSpc>
              <a:spcBef>
                <a:spcPct val="20000"/>
              </a:spcBef>
              <a:buNone/>
            </a:pPr>
            <a:endParaRPr lang="en-US" dirty="0">
              <a:solidFill>
                <a:schemeClr val="bg1">
                  <a:lumMod val="50000"/>
                </a:schemeClr>
              </a:solidFill>
              <a:latin typeface="+mj-lt"/>
              <a:ea typeface="Arial"/>
              <a:cs typeface="Arial"/>
            </a:endParaRPr>
          </a:p>
          <a:p>
            <a:pPr marL="0" indent="0">
              <a:lnSpc>
                <a:spcPct val="150000"/>
              </a:lnSpc>
              <a:spcBef>
                <a:spcPct val="20000"/>
              </a:spcBef>
              <a:buNone/>
            </a:pPr>
            <a:endParaRPr lang="en-US" dirty="0">
              <a:solidFill>
                <a:schemeClr val="bg1">
                  <a:lumMod val="50000"/>
                </a:schemeClr>
              </a:solidFill>
              <a:latin typeface="+mj-lt"/>
              <a:ea typeface="Arial"/>
              <a:cs typeface="Arial"/>
            </a:endParaRPr>
          </a:p>
        </p:txBody>
      </p:sp>
      <p:graphicFrame>
        <p:nvGraphicFramePr>
          <p:cNvPr id="5" name="Table 1">
            <a:extLst>
              <a:ext uri="{FF2B5EF4-FFF2-40B4-BE49-F238E27FC236}">
                <a16:creationId xmlns:a16="http://schemas.microsoft.com/office/drawing/2014/main" id="{EEFB0F8D-34AE-42F8-8EA9-0D71CD9981DD}"/>
              </a:ext>
            </a:extLst>
          </p:cNvPr>
          <p:cNvGraphicFramePr>
            <a:graphicFrameLocks noGrp="1"/>
          </p:cNvGraphicFramePr>
          <p:nvPr>
            <p:extLst>
              <p:ext uri="{D42A27DB-BD31-4B8C-83A1-F6EECF244321}">
                <p14:modId xmlns:p14="http://schemas.microsoft.com/office/powerpoint/2010/main" val="3266279018"/>
              </p:ext>
            </p:extLst>
          </p:nvPr>
        </p:nvGraphicFramePr>
        <p:xfrm>
          <a:off x="2862883" y="5013176"/>
          <a:ext cx="6888088" cy="1483360"/>
        </p:xfrm>
        <a:graphic>
          <a:graphicData uri="http://schemas.openxmlformats.org/drawingml/2006/table">
            <a:tbl>
              <a:tblPr firstRow="1" bandRow="1">
                <a:tableStyleId>{5940675A-B579-460E-94D1-54222C63F5DA}</a:tableStyleId>
              </a:tblPr>
              <a:tblGrid>
                <a:gridCol w="1722022">
                  <a:extLst>
                    <a:ext uri="{9D8B030D-6E8A-4147-A177-3AD203B41FA5}">
                      <a16:colId xmlns:a16="http://schemas.microsoft.com/office/drawing/2014/main" val="20000"/>
                    </a:ext>
                  </a:extLst>
                </a:gridCol>
                <a:gridCol w="1722022">
                  <a:extLst>
                    <a:ext uri="{9D8B030D-6E8A-4147-A177-3AD203B41FA5}">
                      <a16:colId xmlns:a16="http://schemas.microsoft.com/office/drawing/2014/main" val="20001"/>
                    </a:ext>
                  </a:extLst>
                </a:gridCol>
                <a:gridCol w="1722022">
                  <a:extLst>
                    <a:ext uri="{9D8B030D-6E8A-4147-A177-3AD203B41FA5}">
                      <a16:colId xmlns:a16="http://schemas.microsoft.com/office/drawing/2014/main" val="20002"/>
                    </a:ext>
                  </a:extLst>
                </a:gridCol>
                <a:gridCol w="1722022">
                  <a:extLst>
                    <a:ext uri="{9D8B030D-6E8A-4147-A177-3AD203B41FA5}">
                      <a16:colId xmlns:a16="http://schemas.microsoft.com/office/drawing/2014/main" val="20003"/>
                    </a:ext>
                  </a:extLst>
                </a:gridCol>
              </a:tblGrid>
              <a:tr h="370840">
                <a:tc>
                  <a:txBody>
                    <a:bodyPr/>
                    <a:lstStyle/>
                    <a:p>
                      <a:pPr marL="0" algn="l" defTabSz="914400" rtl="0" eaLnBrk="1" latinLnBrk="0" hangingPunct="1"/>
                      <a:endParaRPr lang="en-US" dirty="0"/>
                    </a:p>
                  </a:txBody>
                  <a:tcPr/>
                </a:tc>
                <a:tc>
                  <a:txBody>
                    <a:bodyPr/>
                    <a:lstStyle/>
                    <a:p>
                      <a:pPr marL="0" algn="l" defTabSz="914400" rtl="0" eaLnBrk="1" latinLnBrk="0" hangingPunct="1"/>
                      <a:r>
                        <a:rPr lang="en-US" b="1" dirty="0"/>
                        <a:t>Legit=0</a:t>
                      </a:r>
                    </a:p>
                  </a:txBody>
                  <a:tcPr/>
                </a:tc>
                <a:tc>
                  <a:txBody>
                    <a:bodyPr/>
                    <a:lstStyle/>
                    <a:p>
                      <a:pPr marL="0" algn="l" defTabSz="914400" rtl="0" eaLnBrk="1" latinLnBrk="0" hangingPunct="1"/>
                      <a:r>
                        <a:rPr lang="en-US" b="1" dirty="0"/>
                        <a:t>Default=1</a:t>
                      </a:r>
                    </a:p>
                  </a:txBody>
                  <a:tcPr/>
                </a:tc>
                <a:tc>
                  <a:txBody>
                    <a:bodyPr/>
                    <a:lstStyle/>
                    <a:p>
                      <a:pPr marL="0" algn="l" defTabSz="914400" rtl="0" eaLnBrk="1" latinLnBrk="0" hangingPunct="1"/>
                      <a:r>
                        <a:rPr lang="en-US" b="1" dirty="0"/>
                        <a:t>Total</a:t>
                      </a:r>
                    </a:p>
                  </a:txBody>
                  <a:tcPr>
                    <a:solidFill>
                      <a:schemeClr val="bg2"/>
                    </a:solidFill>
                  </a:tcPr>
                </a:tc>
                <a:extLst>
                  <a:ext uri="{0D108BD9-81ED-4DB2-BD59-A6C34878D82A}">
                    <a16:rowId xmlns:a16="http://schemas.microsoft.com/office/drawing/2014/main" val="10000"/>
                  </a:ext>
                </a:extLst>
              </a:tr>
              <a:tr h="370840">
                <a:tc>
                  <a:txBody>
                    <a:bodyPr/>
                    <a:lstStyle/>
                    <a:p>
                      <a:pPr marL="0" algn="l" defTabSz="914400" rtl="0" eaLnBrk="1" latinLnBrk="0" hangingPunct="1"/>
                      <a:r>
                        <a:rPr lang="en-US" b="1" dirty="0"/>
                        <a:t>Don’t own=0</a:t>
                      </a:r>
                    </a:p>
                  </a:txBody>
                  <a:tcPr/>
                </a:tc>
                <a:tc>
                  <a:txBody>
                    <a:bodyPr/>
                    <a:lstStyle/>
                    <a:p>
                      <a:pPr marL="0" algn="l" defTabSz="914400" rtl="0" eaLnBrk="1" latinLnBrk="0" hangingPunct="1"/>
                      <a:r>
                        <a:rPr lang="en-US" dirty="0"/>
                        <a:t>350</a:t>
                      </a:r>
                    </a:p>
                  </a:txBody>
                  <a:tcPr/>
                </a:tc>
                <a:tc>
                  <a:txBody>
                    <a:bodyPr/>
                    <a:lstStyle/>
                    <a:p>
                      <a:pPr marL="0" algn="l" defTabSz="914400" rtl="0" eaLnBrk="1" latinLnBrk="0" hangingPunct="1"/>
                      <a:r>
                        <a:rPr lang="en-US" dirty="0"/>
                        <a:t>80</a:t>
                      </a:r>
                    </a:p>
                  </a:txBody>
                  <a:tcPr/>
                </a:tc>
                <a:tc>
                  <a:txBody>
                    <a:bodyPr/>
                    <a:lstStyle/>
                    <a:p>
                      <a:pPr marL="0" algn="l" defTabSz="914400" rtl="0" eaLnBrk="1" latinLnBrk="0" hangingPunct="1"/>
                      <a:r>
                        <a:rPr lang="en-US" b="1" dirty="0"/>
                        <a:t>430</a:t>
                      </a:r>
                    </a:p>
                  </a:txBody>
                  <a:tcPr>
                    <a:solidFill>
                      <a:schemeClr val="bg2"/>
                    </a:solidFill>
                  </a:tcPr>
                </a:tc>
                <a:extLst>
                  <a:ext uri="{0D108BD9-81ED-4DB2-BD59-A6C34878D82A}">
                    <a16:rowId xmlns:a16="http://schemas.microsoft.com/office/drawing/2014/main" val="10001"/>
                  </a:ext>
                </a:extLst>
              </a:tr>
              <a:tr h="370840">
                <a:tc>
                  <a:txBody>
                    <a:bodyPr/>
                    <a:lstStyle/>
                    <a:p>
                      <a:pPr marL="0" algn="l" defTabSz="914400" rtl="0" eaLnBrk="1" latinLnBrk="0" hangingPunct="1"/>
                      <a:r>
                        <a:rPr lang="en-US" b="1" dirty="0"/>
                        <a:t>Own</a:t>
                      </a:r>
                      <a:r>
                        <a:rPr lang="en-US" b="1" baseline="0" dirty="0"/>
                        <a:t> a house=1</a:t>
                      </a:r>
                      <a:endParaRPr lang="en-US" b="1" dirty="0"/>
                    </a:p>
                  </a:txBody>
                  <a:tcPr/>
                </a:tc>
                <a:tc>
                  <a:txBody>
                    <a:bodyPr/>
                    <a:lstStyle/>
                    <a:p>
                      <a:pPr marL="0" algn="l" defTabSz="914400" rtl="0" eaLnBrk="1" latinLnBrk="0" hangingPunct="1"/>
                      <a:r>
                        <a:rPr lang="en-US" dirty="0"/>
                        <a:t>500</a:t>
                      </a:r>
                    </a:p>
                  </a:txBody>
                  <a:tcPr/>
                </a:tc>
                <a:tc>
                  <a:txBody>
                    <a:bodyPr/>
                    <a:lstStyle/>
                    <a:p>
                      <a:pPr marL="0" algn="l" defTabSz="914400" rtl="0" eaLnBrk="1" latinLnBrk="0" hangingPunct="1"/>
                      <a:r>
                        <a:rPr lang="en-US" dirty="0"/>
                        <a:t>70</a:t>
                      </a:r>
                    </a:p>
                  </a:txBody>
                  <a:tcPr/>
                </a:tc>
                <a:tc>
                  <a:txBody>
                    <a:bodyPr/>
                    <a:lstStyle/>
                    <a:p>
                      <a:pPr marL="0" algn="l" defTabSz="914400" rtl="0" eaLnBrk="1" latinLnBrk="0" hangingPunct="1"/>
                      <a:r>
                        <a:rPr lang="en-US" b="1" dirty="0"/>
                        <a:t>570</a:t>
                      </a:r>
                    </a:p>
                  </a:txBody>
                  <a:tcPr>
                    <a:solidFill>
                      <a:schemeClr val="bg2"/>
                    </a:solidFill>
                  </a:tcPr>
                </a:tc>
                <a:extLst>
                  <a:ext uri="{0D108BD9-81ED-4DB2-BD59-A6C34878D82A}">
                    <a16:rowId xmlns:a16="http://schemas.microsoft.com/office/drawing/2014/main" val="10002"/>
                  </a:ext>
                </a:extLst>
              </a:tr>
              <a:tr h="370840">
                <a:tc>
                  <a:txBody>
                    <a:bodyPr/>
                    <a:lstStyle/>
                    <a:p>
                      <a:pPr marL="0" algn="l" defTabSz="914400" rtl="0" eaLnBrk="1" latinLnBrk="0" hangingPunct="1"/>
                      <a:r>
                        <a:rPr lang="en-US" b="1" dirty="0"/>
                        <a:t>Total</a:t>
                      </a:r>
                    </a:p>
                  </a:txBody>
                  <a:tcPr>
                    <a:solidFill>
                      <a:schemeClr val="bg2"/>
                    </a:solidFill>
                  </a:tcPr>
                </a:tc>
                <a:tc>
                  <a:txBody>
                    <a:bodyPr/>
                    <a:lstStyle/>
                    <a:p>
                      <a:pPr marL="0" algn="l" defTabSz="914400" rtl="0" eaLnBrk="1" latinLnBrk="0" hangingPunct="1"/>
                      <a:r>
                        <a:rPr lang="en-US" b="1" dirty="0"/>
                        <a:t>850</a:t>
                      </a:r>
                    </a:p>
                  </a:txBody>
                  <a:tcPr>
                    <a:solidFill>
                      <a:schemeClr val="bg2"/>
                    </a:solidFill>
                  </a:tcPr>
                </a:tc>
                <a:tc>
                  <a:txBody>
                    <a:bodyPr/>
                    <a:lstStyle/>
                    <a:p>
                      <a:pPr marL="0" algn="l" defTabSz="914400" rtl="0" eaLnBrk="1" latinLnBrk="0" hangingPunct="1"/>
                      <a:r>
                        <a:rPr lang="en-US" b="1" dirty="0"/>
                        <a:t>150</a:t>
                      </a:r>
                    </a:p>
                  </a:txBody>
                  <a:tcPr>
                    <a:solidFill>
                      <a:schemeClr val="bg2"/>
                    </a:solidFill>
                  </a:tcPr>
                </a:tc>
                <a:tc>
                  <a:txBody>
                    <a:bodyPr/>
                    <a:lstStyle/>
                    <a:p>
                      <a:pPr marL="0" algn="l" defTabSz="914400" rtl="0" eaLnBrk="1" latinLnBrk="0" hangingPunct="1"/>
                      <a:r>
                        <a:rPr lang="en-US" b="1" dirty="0"/>
                        <a:t>1,000</a:t>
                      </a:r>
                    </a:p>
                  </a:txBody>
                  <a:tcPr>
                    <a:solidFill>
                      <a:schemeClr val="bg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54944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Bagging</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r>
              <a:rPr lang="en-US" dirty="0">
                <a:solidFill>
                  <a:schemeClr val="bg1">
                    <a:lumMod val="50000"/>
                  </a:schemeClr>
                </a:solidFill>
                <a:latin typeface="+mj-lt"/>
              </a:rPr>
              <a:t>Use a single, baseline supervised learning algorithm.</a:t>
            </a:r>
          </a:p>
          <a:p>
            <a:r>
              <a:rPr lang="en-US" dirty="0">
                <a:solidFill>
                  <a:schemeClr val="bg1">
                    <a:lumMod val="50000"/>
                  </a:schemeClr>
                </a:solidFill>
                <a:latin typeface="+mj-lt"/>
              </a:rPr>
              <a:t>Instead of applying it just once, apply it n times, over n samples from the training set.</a:t>
            </a:r>
          </a:p>
          <a:p>
            <a:r>
              <a:rPr lang="en-US" dirty="0">
                <a:solidFill>
                  <a:schemeClr val="bg1">
                    <a:lumMod val="50000"/>
                  </a:schemeClr>
                </a:solidFill>
                <a:latin typeface="+mj-lt"/>
              </a:rPr>
              <a:t>Let each sample be in size of the entire training set (sample with replacement)</a:t>
            </a:r>
          </a:p>
          <a:p>
            <a:r>
              <a:rPr lang="en-US" dirty="0">
                <a:solidFill>
                  <a:schemeClr val="bg1">
                    <a:lumMod val="50000"/>
                  </a:schemeClr>
                </a:solidFill>
                <a:latin typeface="+mj-lt"/>
              </a:rPr>
              <a:t>Combine the n models into a single prediction</a:t>
            </a:r>
            <a:endParaRPr lang="en-IL" dirty="0">
              <a:solidFill>
                <a:schemeClr val="bg1">
                  <a:lumMod val="50000"/>
                </a:schemeClr>
              </a:solidFill>
              <a:latin typeface="+mj-lt"/>
            </a:endParaRPr>
          </a:p>
        </p:txBody>
      </p:sp>
    </p:spTree>
    <p:extLst>
      <p:ext uri="{BB962C8B-B14F-4D97-AF65-F5344CB8AC3E}">
        <p14:creationId xmlns:p14="http://schemas.microsoft.com/office/powerpoint/2010/main" val="1451614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Random forest</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fontScale="92500" lnSpcReduction="10000"/>
          </a:bodyPr>
          <a:lstStyle/>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Random forests are specific implementation of ensemble of classifiers. </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The basis classifier is decision tree.</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We build multiple decision trees.</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In each tree, and each node, the split is selected from a random selection of input features m, where m &lt;&lt; |all features|.</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Random forests are both powerful and fast (thanks to the random selection).</a:t>
            </a:r>
          </a:p>
          <a:p>
            <a:pPr>
              <a:lnSpc>
                <a:spcPct val="110000"/>
              </a:lnSpc>
            </a:pPr>
            <a:r>
              <a:rPr lang="en-US" dirty="0">
                <a:solidFill>
                  <a:schemeClr val="bg1">
                    <a:lumMod val="50000"/>
                  </a:schemeClr>
                </a:solidFill>
                <a:latin typeface="+mj-lt"/>
                <a:ea typeface="Open Sans" panose="020B0604020202020204" charset="0"/>
                <a:cs typeface="Open Sans" panose="020B0604020202020204" charset="0"/>
              </a:rPr>
              <a:t>To classify a new record, collect votes from every tree in the forest and then use majority voting.</a:t>
            </a:r>
          </a:p>
        </p:txBody>
      </p:sp>
    </p:spTree>
    <p:extLst>
      <p:ext uri="{BB962C8B-B14F-4D97-AF65-F5344CB8AC3E}">
        <p14:creationId xmlns:p14="http://schemas.microsoft.com/office/powerpoint/2010/main" val="2564566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Random forest</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r>
              <a:rPr lang="en-US" dirty="0">
                <a:solidFill>
                  <a:schemeClr val="bg1">
                    <a:lumMod val="50000"/>
                  </a:schemeClr>
                </a:solidFill>
                <a:latin typeface="+mj-lt"/>
              </a:rPr>
              <a:t>It is one of the best performing algorithms available. For many data sets, it produces a highly accurate classifiers.</a:t>
            </a:r>
          </a:p>
          <a:p>
            <a:r>
              <a:rPr lang="en-US" dirty="0">
                <a:solidFill>
                  <a:schemeClr val="bg1">
                    <a:lumMod val="50000"/>
                  </a:schemeClr>
                </a:solidFill>
                <a:latin typeface="+mj-lt"/>
              </a:rPr>
              <a:t>It runs efficiently on large databases.</a:t>
            </a:r>
          </a:p>
          <a:p>
            <a:r>
              <a:rPr lang="en-US" dirty="0">
                <a:solidFill>
                  <a:schemeClr val="bg1">
                    <a:lumMod val="50000"/>
                  </a:schemeClr>
                </a:solidFill>
                <a:latin typeface="+mj-lt"/>
              </a:rPr>
              <a:t>It can handle thousands of input variables without variable deletion.</a:t>
            </a:r>
          </a:p>
          <a:p>
            <a:r>
              <a:rPr lang="en-US" dirty="0">
                <a:solidFill>
                  <a:schemeClr val="bg1">
                    <a:lumMod val="50000"/>
                  </a:schemeClr>
                </a:solidFill>
                <a:latin typeface="+mj-lt"/>
              </a:rPr>
              <a:t>It gives estimates of what variables are important in the classification.</a:t>
            </a:r>
          </a:p>
          <a:p>
            <a:r>
              <a:rPr lang="en-US" dirty="0">
                <a:solidFill>
                  <a:schemeClr val="bg1">
                    <a:lumMod val="50000"/>
                  </a:schemeClr>
                </a:solidFill>
                <a:latin typeface="+mj-lt"/>
              </a:rPr>
              <a:t>Not easy to interpret.</a:t>
            </a:r>
            <a:endParaRPr lang="en-US" baseline="30000" dirty="0">
              <a:solidFill>
                <a:schemeClr val="bg1">
                  <a:lumMod val="50000"/>
                </a:schemeClr>
              </a:solidFill>
              <a:latin typeface="+mj-lt"/>
            </a:endParaRPr>
          </a:p>
        </p:txBody>
      </p:sp>
    </p:spTree>
    <p:extLst>
      <p:ext uri="{BB962C8B-B14F-4D97-AF65-F5344CB8AC3E}">
        <p14:creationId xmlns:p14="http://schemas.microsoft.com/office/powerpoint/2010/main" val="2974023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Boosting</a:t>
            </a:r>
            <a:endParaRPr lang="en-IL" dirty="0"/>
          </a:p>
        </p:txBody>
      </p:sp>
      <p:pic>
        <p:nvPicPr>
          <p:cNvPr id="6" name="Picture 3">
            <a:extLst>
              <a:ext uri="{FF2B5EF4-FFF2-40B4-BE49-F238E27FC236}">
                <a16:creationId xmlns:a16="http://schemas.microsoft.com/office/drawing/2014/main" id="{A85EFF8A-F673-4B7D-9111-232A650A15BC}"/>
              </a:ext>
            </a:extLst>
          </p:cNvPr>
          <p:cNvPicPr>
            <a:picLocks noChangeAspect="1"/>
          </p:cNvPicPr>
          <p:nvPr/>
        </p:nvPicPr>
        <p:blipFill>
          <a:blip r:embed="rId2"/>
          <a:stretch>
            <a:fillRect/>
          </a:stretch>
        </p:blipFill>
        <p:spPr>
          <a:xfrm>
            <a:off x="632184" y="1691322"/>
            <a:ext cx="10927631" cy="4194800"/>
          </a:xfrm>
          <a:prstGeom prst="rect">
            <a:avLst/>
          </a:prstGeom>
        </p:spPr>
      </p:pic>
    </p:spTree>
    <p:extLst>
      <p:ext uri="{BB962C8B-B14F-4D97-AF65-F5344CB8AC3E}">
        <p14:creationId xmlns:p14="http://schemas.microsoft.com/office/powerpoint/2010/main" val="5100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Boosting</a:t>
            </a:r>
            <a:endParaRPr lang="en-IL" dirty="0"/>
          </a:p>
        </p:txBody>
      </p:sp>
      <p:pic>
        <p:nvPicPr>
          <p:cNvPr id="4" name="Picture 1">
            <a:extLst>
              <a:ext uri="{FF2B5EF4-FFF2-40B4-BE49-F238E27FC236}">
                <a16:creationId xmlns:a16="http://schemas.microsoft.com/office/drawing/2014/main" id="{B6837E57-CC52-42EB-9928-F80378E066A8}"/>
              </a:ext>
            </a:extLst>
          </p:cNvPr>
          <p:cNvPicPr>
            <a:picLocks noChangeAspect="1"/>
          </p:cNvPicPr>
          <p:nvPr/>
        </p:nvPicPr>
        <p:blipFill>
          <a:blip r:embed="rId2"/>
          <a:stretch>
            <a:fillRect/>
          </a:stretch>
        </p:blipFill>
        <p:spPr>
          <a:xfrm>
            <a:off x="488766" y="1800617"/>
            <a:ext cx="11214467" cy="4304908"/>
          </a:xfrm>
          <a:prstGeom prst="rect">
            <a:avLst/>
          </a:prstGeom>
        </p:spPr>
      </p:pic>
    </p:spTree>
    <p:extLst>
      <p:ext uri="{BB962C8B-B14F-4D97-AF65-F5344CB8AC3E}">
        <p14:creationId xmlns:p14="http://schemas.microsoft.com/office/powerpoint/2010/main" val="899834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err="1"/>
              <a:t>Adaboost</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marL="0" indent="0">
              <a:buNone/>
            </a:pPr>
            <a:r>
              <a:rPr lang="en-US" dirty="0" err="1">
                <a:solidFill>
                  <a:schemeClr val="bg1">
                    <a:lumMod val="50000"/>
                  </a:schemeClr>
                </a:solidFill>
                <a:latin typeface="+mj-lt"/>
                <a:hlinkClick r:id="rId2" action="ppaction://hlinkfile"/>
              </a:rPr>
              <a:t>Adaboost</a:t>
            </a:r>
            <a:r>
              <a:rPr lang="en-US" dirty="0">
                <a:solidFill>
                  <a:schemeClr val="bg1">
                    <a:lumMod val="50000"/>
                  </a:schemeClr>
                </a:solidFill>
                <a:latin typeface="+mj-lt"/>
              </a:rPr>
              <a:t> is a specific implementation of the boosting idea</a:t>
            </a:r>
            <a:endParaRPr lang="en-US" baseline="30000" dirty="0">
              <a:solidFill>
                <a:schemeClr val="bg1">
                  <a:lumMod val="50000"/>
                </a:schemeClr>
              </a:solidFill>
              <a:latin typeface="+mj-lt"/>
            </a:endParaRPr>
          </a:p>
        </p:txBody>
      </p:sp>
    </p:spTree>
    <p:extLst>
      <p:ext uri="{BB962C8B-B14F-4D97-AF65-F5344CB8AC3E}">
        <p14:creationId xmlns:p14="http://schemas.microsoft.com/office/powerpoint/2010/main" val="1124986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Gradient boosting</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fontScale="92500" lnSpcReduction="20000"/>
          </a:bodyPr>
          <a:lstStyle/>
          <a:p>
            <a:pPr marL="0" indent="0">
              <a:buNone/>
            </a:pPr>
            <a:r>
              <a:rPr lang="en-US" dirty="0">
                <a:solidFill>
                  <a:schemeClr val="bg1">
                    <a:lumMod val="50000"/>
                  </a:schemeClr>
                </a:solidFill>
                <a:latin typeface="+mj-lt"/>
              </a:rPr>
              <a:t>Gradient boosting assumes a weak model for predicting Y.</a:t>
            </a:r>
          </a:p>
          <a:p>
            <a:pPr marL="0" indent="0">
              <a:buNone/>
            </a:pPr>
            <a:r>
              <a:rPr lang="en-US" dirty="0">
                <a:solidFill>
                  <a:schemeClr val="bg1">
                    <a:lumMod val="50000"/>
                  </a:schemeClr>
                </a:solidFill>
                <a:latin typeface="+mj-lt"/>
              </a:rPr>
              <a:t>It is then looks at the loss function, and searches for another weak model to reduce the loss (in many cases to explain the residuals of the first model), and so on.</a:t>
            </a:r>
          </a:p>
          <a:p>
            <a:pPr marL="0" indent="0">
              <a:buNone/>
            </a:pPr>
            <a:r>
              <a:rPr lang="en-US" dirty="0">
                <a:solidFill>
                  <a:schemeClr val="bg1">
                    <a:lumMod val="50000"/>
                  </a:schemeClr>
                </a:solidFill>
                <a:latin typeface="+mj-lt"/>
              </a:rPr>
              <a:t>Gradient boosting is often implemented with decision trees as the baseline algorithm.</a:t>
            </a:r>
          </a:p>
          <a:p>
            <a:r>
              <a:rPr lang="en-US" dirty="0">
                <a:solidFill>
                  <a:schemeClr val="bg1">
                    <a:lumMod val="50000"/>
                  </a:schemeClr>
                </a:solidFill>
                <a:latin typeface="+mj-lt"/>
              </a:rPr>
              <a:t>A favorable by many data scientist:</a:t>
            </a:r>
          </a:p>
          <a:p>
            <a:pPr lvl="1"/>
            <a:r>
              <a:rPr lang="en-US" sz="2600" dirty="0">
                <a:solidFill>
                  <a:schemeClr val="bg1">
                    <a:lumMod val="50000"/>
                  </a:schemeClr>
                </a:solidFill>
                <a:latin typeface="+mj-lt"/>
              </a:rPr>
              <a:t>Tend to have good performance</a:t>
            </a:r>
          </a:p>
          <a:p>
            <a:pPr lvl="1"/>
            <a:r>
              <a:rPr lang="en-US" sz="2600" dirty="0">
                <a:solidFill>
                  <a:schemeClr val="bg1">
                    <a:lumMod val="50000"/>
                  </a:schemeClr>
                </a:solidFill>
                <a:latin typeface="+mj-lt"/>
              </a:rPr>
              <a:t>It is very efficient (compute wise).</a:t>
            </a:r>
          </a:p>
          <a:p>
            <a:pPr lvl="1"/>
            <a:r>
              <a:rPr lang="en-US" sz="2600" dirty="0">
                <a:solidFill>
                  <a:schemeClr val="bg1">
                    <a:lumMod val="50000"/>
                  </a:schemeClr>
                </a:solidFill>
                <a:latin typeface="+mj-lt"/>
              </a:rPr>
              <a:t>Similar to Random Forest it’s output include feature importance.</a:t>
            </a:r>
            <a:endParaRPr lang="en-US" sz="3000" dirty="0">
              <a:solidFill>
                <a:schemeClr val="bg1">
                  <a:lumMod val="50000"/>
                </a:schemeClr>
              </a:solidFill>
              <a:latin typeface="+mj-lt"/>
            </a:endParaRPr>
          </a:p>
          <a:p>
            <a:pPr marL="0" indent="0">
              <a:buNone/>
            </a:pPr>
            <a:r>
              <a:rPr lang="en-US" sz="4800" dirty="0">
                <a:solidFill>
                  <a:schemeClr val="bg1">
                    <a:lumMod val="50000"/>
                  </a:schemeClr>
                </a:solidFill>
                <a:latin typeface="+mj-lt"/>
              </a:rPr>
              <a:t> </a:t>
            </a:r>
          </a:p>
        </p:txBody>
      </p:sp>
    </p:spTree>
    <p:extLst>
      <p:ext uri="{BB962C8B-B14F-4D97-AF65-F5344CB8AC3E}">
        <p14:creationId xmlns:p14="http://schemas.microsoft.com/office/powerpoint/2010/main" val="1256734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Custom ensembles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lnSpcReduction="10000"/>
          </a:bodyPr>
          <a:lstStyle/>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rPr>
              <a:t>The amount of options is endless.</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sym typeface="Open Sans"/>
              </a:rPr>
              <a:t>A very good practice.</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sym typeface="Open Sans"/>
              </a:rPr>
              <a:t>You should understand your models performance well in order to build appropriate ensemble.</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sym typeface="Open Sans"/>
              </a:rPr>
              <a:t>Remember the key principles for having a good “crowd” (group).</a:t>
            </a:r>
          </a:p>
          <a:p>
            <a:pPr marL="457200" indent="-457200">
              <a:lnSpc>
                <a:spcPct val="110000"/>
              </a:lnSpc>
              <a:buFont typeface="+mj-lt"/>
              <a:buAutoNum type="arabicPeriod"/>
            </a:pPr>
            <a:r>
              <a:rPr lang="en-US" dirty="0">
                <a:solidFill>
                  <a:schemeClr val="bg1">
                    <a:lumMod val="50000"/>
                  </a:schemeClr>
                </a:solidFill>
                <a:latin typeface="+mj-lt"/>
                <a:ea typeface="Open Sans" panose="020B0604020202020204" charset="0"/>
                <a:cs typeface="Open Sans" panose="020B0604020202020204" charset="0"/>
                <a:sym typeface="Open Sans"/>
              </a:rPr>
              <a:t>You must use a set of “weak” learners, do not try to optimize too much.</a:t>
            </a:r>
          </a:p>
          <a:p>
            <a:pPr marL="0" indent="0">
              <a:lnSpc>
                <a:spcPct val="110000"/>
              </a:lnSpc>
              <a:buNone/>
            </a:pPr>
            <a:r>
              <a:rPr lang="en-US" dirty="0">
                <a:solidFill>
                  <a:schemeClr val="bg1">
                    <a:lumMod val="50000"/>
                  </a:schemeClr>
                </a:solidFill>
                <a:latin typeface="+mj-lt"/>
                <a:ea typeface="Open Sans" panose="020B0604020202020204" charset="0"/>
                <a:cs typeface="Open Sans" panose="020B0604020202020204" charset="0"/>
                <a:sym typeface="Open Sans"/>
              </a:rPr>
              <a:t>How can you identify a good potential group of classifiers?</a:t>
            </a:r>
            <a:endParaRPr lang="en-GB" dirty="0">
              <a:solidFill>
                <a:schemeClr val="bg1">
                  <a:lumMod val="50000"/>
                </a:schemeClr>
              </a:solidFill>
              <a:latin typeface="+mj-lt"/>
              <a:ea typeface="Open Sans" panose="020B0604020202020204" charset="0"/>
              <a:cs typeface="Open Sans" panose="020B0604020202020204" charset="0"/>
              <a:sym typeface="Open Sans"/>
            </a:endParaRPr>
          </a:p>
        </p:txBody>
      </p:sp>
    </p:spTree>
    <p:extLst>
      <p:ext uri="{BB962C8B-B14F-4D97-AF65-F5344CB8AC3E}">
        <p14:creationId xmlns:p14="http://schemas.microsoft.com/office/powerpoint/2010/main" val="2848810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179207-2EE7-4F04-AA4C-93E41AA2C155}"/>
              </a:ext>
            </a:extLst>
          </p:cNvPr>
          <p:cNvSpPr>
            <a:spLocks noGrp="1"/>
          </p:cNvSpPr>
          <p:nvPr>
            <p:ph type="ctrTitle"/>
          </p:nvPr>
        </p:nvSpPr>
        <p:spPr/>
        <p:txBody>
          <a:bodyPr>
            <a:normAutofit/>
          </a:bodyPr>
          <a:lstStyle/>
          <a:p>
            <a:r>
              <a:rPr lang="en-US" sz="4800" b="1" dirty="0">
                <a:solidFill>
                  <a:schemeClr val="tx1">
                    <a:lumMod val="50000"/>
                    <a:lumOff val="50000"/>
                  </a:schemeClr>
                </a:solidFill>
              </a:rPr>
              <a:t>Few more things on Supervised Learning</a:t>
            </a:r>
            <a:endParaRPr lang="en-IL" sz="4800" dirty="0">
              <a:solidFill>
                <a:schemeClr val="tx1">
                  <a:lumMod val="50000"/>
                  <a:lumOff val="50000"/>
                </a:schemeClr>
              </a:solidFill>
            </a:endParaRPr>
          </a:p>
        </p:txBody>
      </p:sp>
    </p:spTree>
    <p:extLst>
      <p:ext uri="{BB962C8B-B14F-4D97-AF65-F5344CB8AC3E}">
        <p14:creationId xmlns:p14="http://schemas.microsoft.com/office/powerpoint/2010/main" val="2333854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Multi class problem</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marL="0" indent="0">
              <a:lnSpc>
                <a:spcPct val="110000"/>
              </a:lnSpc>
              <a:buNone/>
            </a:pPr>
            <a:r>
              <a:rPr lang="en-GB" dirty="0">
                <a:solidFill>
                  <a:schemeClr val="bg1">
                    <a:lumMod val="50000"/>
                  </a:schemeClr>
                </a:solidFill>
                <a:latin typeface="+mj-lt"/>
                <a:ea typeface="Open Sans" panose="020B0604020202020204" charset="0"/>
                <a:cs typeface="Open Sans" panose="020B0604020202020204" charset="0"/>
                <a:sym typeface="Open Sans"/>
              </a:rPr>
              <a:t>Some algorithms (decision-tree based, Bayesian) naturally support multi-class problems, where others (logistic regression, SVM) do not.</a:t>
            </a:r>
          </a:p>
          <a:p>
            <a:pPr marL="0" indent="0">
              <a:lnSpc>
                <a:spcPct val="110000"/>
              </a:lnSpc>
              <a:buNone/>
            </a:pPr>
            <a:r>
              <a:rPr lang="en-GB" dirty="0">
                <a:solidFill>
                  <a:schemeClr val="bg1">
                    <a:lumMod val="50000"/>
                  </a:schemeClr>
                </a:solidFill>
                <a:latin typeface="+mj-lt"/>
                <a:ea typeface="Open Sans" panose="020B0604020202020204" charset="0"/>
                <a:cs typeface="Open Sans" panose="020B0604020202020204" charset="0"/>
                <a:sym typeface="Open Sans"/>
              </a:rPr>
              <a:t>The generic way around is typically one versus all.</a:t>
            </a:r>
          </a:p>
          <a:p>
            <a:pPr marL="0" indent="0">
              <a:lnSpc>
                <a:spcPct val="110000"/>
              </a:lnSpc>
              <a:buNone/>
            </a:pPr>
            <a:r>
              <a:rPr lang="en-GB" dirty="0">
                <a:solidFill>
                  <a:schemeClr val="bg1">
                    <a:lumMod val="50000"/>
                  </a:schemeClr>
                </a:solidFill>
                <a:latin typeface="+mj-lt"/>
                <a:ea typeface="Open Sans" panose="020B0604020202020204" charset="0"/>
                <a:cs typeface="Open Sans" panose="020B0604020202020204" charset="0"/>
                <a:sym typeface="Open Sans"/>
              </a:rPr>
              <a:t>One versus all is a good practice mainly when there are really many possible class labels. </a:t>
            </a:r>
          </a:p>
        </p:txBody>
      </p:sp>
    </p:spTree>
    <p:extLst>
      <p:ext uri="{BB962C8B-B14F-4D97-AF65-F5344CB8AC3E}">
        <p14:creationId xmlns:p14="http://schemas.microsoft.com/office/powerpoint/2010/main" val="59695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a:t>
            </a:r>
            <a:endParaRPr lang="en-IL" dirty="0"/>
          </a:p>
        </p:txBody>
      </p:sp>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10000"/>
              </a:lnSpc>
              <a:buNone/>
            </a:pPr>
            <a:r>
              <a:rPr lang="en-US" dirty="0">
                <a:solidFill>
                  <a:schemeClr val="bg1">
                    <a:lumMod val="50000"/>
                  </a:schemeClr>
                </a:solidFill>
                <a:latin typeface="+mj-lt"/>
              </a:rPr>
              <a:t>How do we compute P(Y=1|X=1)?</a:t>
            </a:r>
          </a:p>
          <a:p>
            <a:pPr marL="0" indent="0">
              <a:lnSpc>
                <a:spcPct val="110000"/>
              </a:lnSpc>
              <a:buNone/>
            </a:pPr>
            <a:r>
              <a:rPr lang="en-US" dirty="0">
                <a:solidFill>
                  <a:schemeClr val="bg1">
                    <a:lumMod val="50000"/>
                  </a:schemeClr>
                </a:solidFill>
                <a:latin typeface="+mj-lt"/>
              </a:rPr>
              <a:t>When there is a single explaining variable, we will go to the row that describe it:</a:t>
            </a:r>
          </a:p>
          <a:p>
            <a:pPr>
              <a:lnSpc>
                <a:spcPct val="110000"/>
              </a:lnSpc>
            </a:pPr>
            <a:r>
              <a:rPr lang="en-US" dirty="0">
                <a:solidFill>
                  <a:schemeClr val="bg1">
                    <a:lumMod val="50000"/>
                  </a:schemeClr>
                </a:solidFill>
                <a:latin typeface="+mj-lt"/>
              </a:rPr>
              <a:t>If X=0 then P(Y=1) = 80/430 = 0.186</a:t>
            </a:r>
          </a:p>
          <a:p>
            <a:pPr>
              <a:lnSpc>
                <a:spcPct val="110000"/>
              </a:lnSpc>
            </a:pPr>
            <a:r>
              <a:rPr lang="en-US" dirty="0">
                <a:solidFill>
                  <a:schemeClr val="bg1">
                    <a:lumMod val="50000"/>
                  </a:schemeClr>
                </a:solidFill>
                <a:latin typeface="+mj-lt"/>
              </a:rPr>
              <a:t>If X=1 then P(Y=1) = 70/570 = 0.123  </a:t>
            </a:r>
          </a:p>
          <a:p>
            <a:pPr marL="0" indent="0">
              <a:lnSpc>
                <a:spcPct val="150000"/>
              </a:lnSpc>
              <a:spcBef>
                <a:spcPct val="20000"/>
              </a:spcBef>
              <a:buNone/>
            </a:pPr>
            <a:r>
              <a:rPr lang="en-US" dirty="0">
                <a:solidFill>
                  <a:schemeClr val="bg1">
                    <a:lumMod val="50000"/>
                  </a:schemeClr>
                </a:solidFill>
                <a:latin typeface="+mj-lt"/>
                <a:ea typeface="Arial"/>
                <a:cs typeface="Arial"/>
              </a:rPr>
              <a:t>But what happens if there are many explaining variables?</a:t>
            </a:r>
          </a:p>
        </p:txBody>
      </p:sp>
    </p:spTree>
    <p:extLst>
      <p:ext uri="{BB962C8B-B14F-4D97-AF65-F5344CB8AC3E}">
        <p14:creationId xmlns:p14="http://schemas.microsoft.com/office/powerpoint/2010/main" val="2033757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Unbalanced training sets</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marL="0" indent="0">
              <a:buNone/>
            </a:pPr>
            <a:r>
              <a:rPr lang="en-US" dirty="0">
                <a:solidFill>
                  <a:schemeClr val="bg1">
                    <a:lumMod val="50000"/>
                  </a:schemeClr>
                </a:solidFill>
                <a:latin typeface="+mj-lt"/>
              </a:rPr>
              <a:t>Quite common. What can we do:</a:t>
            </a:r>
          </a:p>
          <a:p>
            <a:r>
              <a:rPr lang="en-US" dirty="0">
                <a:solidFill>
                  <a:schemeClr val="bg1">
                    <a:lumMod val="50000"/>
                  </a:schemeClr>
                </a:solidFill>
                <a:latin typeface="+mj-lt"/>
              </a:rPr>
              <a:t>First, choose the correct evaluation metric</a:t>
            </a:r>
          </a:p>
          <a:p>
            <a:pPr lvl="1"/>
            <a:r>
              <a:rPr lang="en-US" dirty="0">
                <a:solidFill>
                  <a:schemeClr val="bg1">
                    <a:lumMod val="50000"/>
                  </a:schemeClr>
                </a:solidFill>
                <a:latin typeface="+mj-lt"/>
              </a:rPr>
              <a:t>Prefer Precision-Recall graph instead of ROC graph</a:t>
            </a:r>
          </a:p>
          <a:p>
            <a:r>
              <a:rPr lang="en-US" dirty="0">
                <a:solidFill>
                  <a:schemeClr val="bg1">
                    <a:lumMod val="50000"/>
                  </a:schemeClr>
                </a:solidFill>
                <a:latin typeface="+mj-lt"/>
              </a:rPr>
              <a:t>Down sample the big class</a:t>
            </a:r>
          </a:p>
          <a:p>
            <a:r>
              <a:rPr lang="en-US" dirty="0">
                <a:solidFill>
                  <a:schemeClr val="bg1">
                    <a:lumMod val="50000"/>
                  </a:schemeClr>
                </a:solidFill>
                <a:latin typeface="+mj-lt"/>
              </a:rPr>
              <a:t>Up sample the small class</a:t>
            </a:r>
          </a:p>
          <a:p>
            <a:r>
              <a:rPr lang="en-US" dirty="0">
                <a:solidFill>
                  <a:schemeClr val="bg1">
                    <a:lumMod val="50000"/>
                  </a:schemeClr>
                </a:solidFill>
                <a:latin typeface="+mj-lt"/>
              </a:rPr>
              <a:t>Create synthetic data (SMOTE algorithm)</a:t>
            </a:r>
          </a:p>
          <a:p>
            <a:r>
              <a:rPr lang="en-US" dirty="0">
                <a:solidFill>
                  <a:schemeClr val="bg1">
                    <a:lumMod val="50000"/>
                  </a:schemeClr>
                </a:solidFill>
                <a:latin typeface="+mj-lt"/>
              </a:rPr>
              <a:t>Change the cost metrics</a:t>
            </a:r>
            <a:endParaRPr lang="he-IL" dirty="0">
              <a:solidFill>
                <a:schemeClr val="bg1">
                  <a:lumMod val="50000"/>
                </a:schemeClr>
              </a:solidFill>
              <a:latin typeface="+mj-lt"/>
            </a:endParaRPr>
          </a:p>
        </p:txBody>
      </p:sp>
    </p:spTree>
    <p:extLst>
      <p:ext uri="{BB962C8B-B14F-4D97-AF65-F5344CB8AC3E}">
        <p14:creationId xmlns:p14="http://schemas.microsoft.com/office/powerpoint/2010/main" val="2483114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Regularization</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marL="0" indent="0">
              <a:buNone/>
            </a:pPr>
            <a:r>
              <a:rPr lang="en-US" dirty="0">
                <a:solidFill>
                  <a:schemeClr val="bg1">
                    <a:lumMod val="50000"/>
                  </a:schemeClr>
                </a:solidFill>
                <a:latin typeface="+mj-lt"/>
              </a:rPr>
              <a:t>Regularization refers to a set of methods that discourage highly parameterized models</a:t>
            </a:r>
          </a:p>
          <a:p>
            <a:pPr marL="0" indent="0">
              <a:buNone/>
            </a:pPr>
            <a:endParaRPr lang="en-US" dirty="0">
              <a:solidFill>
                <a:schemeClr val="bg1">
                  <a:lumMod val="50000"/>
                </a:schemeClr>
              </a:solidFill>
              <a:latin typeface="+mj-lt"/>
            </a:endParaRPr>
          </a:p>
          <a:p>
            <a:pPr marL="0" indent="0">
              <a:buNone/>
            </a:pPr>
            <a:r>
              <a:rPr lang="en-US" i="1" dirty="0">
                <a:solidFill>
                  <a:srgbClr val="595858"/>
                </a:solidFill>
                <a:latin typeface="roboto" charset="0"/>
              </a:rPr>
              <a:t>Cost function = Loss (say, binary cross entropy) + Regularization term</a:t>
            </a:r>
            <a:endParaRPr lang="en-US" dirty="0">
              <a:solidFill>
                <a:srgbClr val="595858"/>
              </a:solidFill>
              <a:latin typeface="roboto" charset="0"/>
            </a:endParaRPr>
          </a:p>
          <a:p>
            <a:pPr marL="0" indent="0">
              <a:buNone/>
            </a:pPr>
            <a:endParaRPr lang="he-IL" dirty="0">
              <a:solidFill>
                <a:schemeClr val="bg1">
                  <a:lumMod val="50000"/>
                </a:schemeClr>
              </a:solidFill>
              <a:latin typeface="+mj-lt"/>
            </a:endParaRPr>
          </a:p>
        </p:txBody>
      </p:sp>
      <p:pic>
        <p:nvPicPr>
          <p:cNvPr id="4" name="Picture 3">
            <a:extLst>
              <a:ext uri="{FF2B5EF4-FFF2-40B4-BE49-F238E27FC236}">
                <a16:creationId xmlns:a16="http://schemas.microsoft.com/office/drawing/2014/main" id="{028D29D8-77BD-4C0D-B257-7DC10B63EF71}"/>
              </a:ext>
            </a:extLst>
          </p:cNvPr>
          <p:cNvPicPr>
            <a:picLocks noChangeAspect="1"/>
          </p:cNvPicPr>
          <p:nvPr/>
        </p:nvPicPr>
        <p:blipFill>
          <a:blip r:embed="rId2"/>
          <a:stretch>
            <a:fillRect/>
          </a:stretch>
        </p:blipFill>
        <p:spPr>
          <a:xfrm>
            <a:off x="3969638" y="4179292"/>
            <a:ext cx="4252724" cy="1346696"/>
          </a:xfrm>
          <a:prstGeom prst="rect">
            <a:avLst/>
          </a:prstGeom>
        </p:spPr>
      </p:pic>
      <p:pic>
        <p:nvPicPr>
          <p:cNvPr id="6" name="Picture 4">
            <a:extLst>
              <a:ext uri="{FF2B5EF4-FFF2-40B4-BE49-F238E27FC236}">
                <a16:creationId xmlns:a16="http://schemas.microsoft.com/office/drawing/2014/main" id="{CA230FCF-72A9-442E-A8EB-E73FEB83D9B1}"/>
              </a:ext>
            </a:extLst>
          </p:cNvPr>
          <p:cNvPicPr>
            <a:picLocks noChangeAspect="1"/>
          </p:cNvPicPr>
          <p:nvPr/>
        </p:nvPicPr>
        <p:blipFill>
          <a:blip r:embed="rId3"/>
          <a:stretch>
            <a:fillRect/>
          </a:stretch>
        </p:blipFill>
        <p:spPr>
          <a:xfrm>
            <a:off x="3730875" y="5375364"/>
            <a:ext cx="4253999" cy="1242938"/>
          </a:xfrm>
          <a:prstGeom prst="rect">
            <a:avLst/>
          </a:prstGeom>
        </p:spPr>
      </p:pic>
    </p:spTree>
    <p:extLst>
      <p:ext uri="{BB962C8B-B14F-4D97-AF65-F5344CB8AC3E}">
        <p14:creationId xmlns:p14="http://schemas.microsoft.com/office/powerpoint/2010/main" val="3072259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 - summary</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pPr marL="0" indent="0" algn="ctr">
              <a:lnSpc>
                <a:spcPct val="150000"/>
              </a:lnSpc>
              <a:buNone/>
            </a:pPr>
            <a:r>
              <a:rPr lang="en-US" altLang="x-none" i="1" dirty="0">
                <a:solidFill>
                  <a:schemeClr val="bg1">
                    <a:lumMod val="50000"/>
                  </a:schemeClr>
                </a:solidFill>
                <a:latin typeface="+mj-lt"/>
              </a:rPr>
              <a:t>“For any two learning algorithms, there are just as many situations (appropriately weighted) in which algorithm one is superior to algorithm two as vice versa, according to any of the measures of "superiority"“</a:t>
            </a:r>
          </a:p>
        </p:txBody>
      </p:sp>
    </p:spTree>
    <p:extLst>
      <p:ext uri="{BB962C8B-B14F-4D97-AF65-F5344CB8AC3E}">
        <p14:creationId xmlns:p14="http://schemas.microsoft.com/office/powerpoint/2010/main" val="2232949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 - summary</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lnSpcReduction="10000"/>
          </a:bodyPr>
          <a:lstStyle/>
          <a:p>
            <a:r>
              <a:rPr lang="en-US" dirty="0">
                <a:solidFill>
                  <a:schemeClr val="bg1">
                    <a:lumMod val="50000"/>
                  </a:schemeClr>
                </a:solidFill>
                <a:latin typeface="+mj-lt"/>
              </a:rPr>
              <a:t>Modeling is an iterative work.</a:t>
            </a:r>
          </a:p>
          <a:p>
            <a:r>
              <a:rPr lang="en-US" dirty="0">
                <a:solidFill>
                  <a:schemeClr val="bg1">
                    <a:lumMod val="50000"/>
                  </a:schemeClr>
                </a:solidFill>
                <a:latin typeface="+mj-lt"/>
              </a:rPr>
              <a:t>The first step is have a well defined evaluation mechanism.</a:t>
            </a:r>
          </a:p>
          <a:p>
            <a:r>
              <a:rPr lang="en-US" dirty="0">
                <a:solidFill>
                  <a:schemeClr val="bg1">
                    <a:lumMod val="50000"/>
                  </a:schemeClr>
                </a:solidFill>
                <a:latin typeface="+mj-lt"/>
              </a:rPr>
              <a:t>Then you should always have a simple model \ business rule performance results as benchmark for future efforts.</a:t>
            </a:r>
          </a:p>
          <a:p>
            <a:r>
              <a:rPr lang="en-US" dirty="0">
                <a:solidFill>
                  <a:schemeClr val="bg1">
                    <a:lumMod val="50000"/>
                  </a:schemeClr>
                </a:solidFill>
                <a:latin typeface="+mj-lt"/>
              </a:rPr>
              <a:t>In each modeling iteration you can try and improve your previous results by:</a:t>
            </a:r>
          </a:p>
          <a:p>
            <a:pPr lvl="1"/>
            <a:r>
              <a:rPr lang="en-US" dirty="0">
                <a:solidFill>
                  <a:schemeClr val="bg1">
                    <a:lumMod val="50000"/>
                  </a:schemeClr>
                </a:solidFill>
                <a:latin typeface="+mj-lt"/>
              </a:rPr>
              <a:t>Custom ensembles</a:t>
            </a:r>
          </a:p>
          <a:p>
            <a:pPr lvl="1"/>
            <a:r>
              <a:rPr lang="en-US" dirty="0">
                <a:solidFill>
                  <a:schemeClr val="bg1">
                    <a:lumMod val="50000"/>
                  </a:schemeClr>
                </a:solidFill>
                <a:latin typeface="+mj-lt"/>
              </a:rPr>
              <a:t>Feature engineering</a:t>
            </a:r>
          </a:p>
          <a:p>
            <a:pPr lvl="1"/>
            <a:r>
              <a:rPr lang="en-US" dirty="0">
                <a:solidFill>
                  <a:schemeClr val="bg1">
                    <a:lumMod val="50000"/>
                  </a:schemeClr>
                </a:solidFill>
                <a:latin typeface="+mj-lt"/>
              </a:rPr>
              <a:t>Optimizing algorithm hyper-parameters makes incremental improvements.</a:t>
            </a:r>
          </a:p>
          <a:p>
            <a:pPr lvl="1"/>
            <a:r>
              <a:rPr lang="en-US" dirty="0">
                <a:solidFill>
                  <a:schemeClr val="bg1">
                    <a:lumMod val="50000"/>
                  </a:schemeClr>
                </a:solidFill>
                <a:latin typeface="+mj-lt"/>
              </a:rPr>
              <a:t>Bringing new data sources, changing your algorithmic approach, engineer new features \ knowledge lead to breakthroughs.</a:t>
            </a:r>
          </a:p>
        </p:txBody>
      </p:sp>
    </p:spTree>
    <p:extLst>
      <p:ext uri="{BB962C8B-B14F-4D97-AF65-F5344CB8AC3E}">
        <p14:creationId xmlns:p14="http://schemas.microsoft.com/office/powerpoint/2010/main" val="858901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Supervised learning - summary</a:t>
            </a:r>
            <a:endParaRPr lang="en-IL" dirty="0"/>
          </a:p>
        </p:txBody>
      </p:sp>
      <p:sp>
        <p:nvSpPr>
          <p:cNvPr id="5" name="מציין מיקום תוכן 4">
            <a:extLst>
              <a:ext uri="{FF2B5EF4-FFF2-40B4-BE49-F238E27FC236}">
                <a16:creationId xmlns:a16="http://schemas.microsoft.com/office/drawing/2014/main" id="{BC3738AE-88A8-4D6A-8E0A-5B8960E577AE}"/>
              </a:ext>
            </a:extLst>
          </p:cNvPr>
          <p:cNvSpPr>
            <a:spLocks noGrp="1"/>
          </p:cNvSpPr>
          <p:nvPr>
            <p:ph idx="1"/>
          </p:nvPr>
        </p:nvSpPr>
        <p:spPr/>
        <p:txBody>
          <a:bodyPr>
            <a:normAutofit/>
          </a:bodyPr>
          <a:lstStyle/>
          <a:p>
            <a:r>
              <a:rPr lang="en-US" sz="3200" dirty="0">
                <a:solidFill>
                  <a:schemeClr val="bg1">
                    <a:lumMod val="50000"/>
                  </a:schemeClr>
                </a:solidFill>
                <a:latin typeface="+mj-lt"/>
              </a:rPr>
              <a:t>Although modeling phase is the sexiest phase, it’s actually quite technical.</a:t>
            </a:r>
          </a:p>
          <a:p>
            <a:r>
              <a:rPr lang="en-US" sz="3200" dirty="0">
                <a:solidFill>
                  <a:schemeClr val="bg1">
                    <a:lumMod val="50000"/>
                  </a:schemeClr>
                </a:solidFill>
                <a:latin typeface="+mj-lt"/>
              </a:rPr>
              <a:t>You can practice it by yourself:</a:t>
            </a:r>
          </a:p>
          <a:p>
            <a:pPr lvl="1"/>
            <a:r>
              <a:rPr lang="en-US" sz="2800" dirty="0">
                <a:solidFill>
                  <a:schemeClr val="bg1">
                    <a:lumMod val="50000"/>
                  </a:schemeClr>
                </a:solidFill>
                <a:latin typeface="+mj-lt"/>
              </a:rPr>
              <a:t>Use Kaggle, or find open datasets (e.g. UCI </a:t>
            </a:r>
            <a:r>
              <a:rPr lang="en-US" sz="2800">
                <a:solidFill>
                  <a:schemeClr val="bg1">
                    <a:lumMod val="50000"/>
                  </a:schemeClr>
                </a:solidFill>
                <a:latin typeface="+mj-lt"/>
              </a:rPr>
              <a:t>repository)</a:t>
            </a:r>
            <a:endParaRPr lang="en-US" sz="3200" dirty="0">
              <a:solidFill>
                <a:schemeClr val="bg1">
                  <a:lumMod val="50000"/>
                </a:schemeClr>
              </a:solidFill>
              <a:latin typeface="+mj-lt"/>
            </a:endParaRPr>
          </a:p>
          <a:p>
            <a:r>
              <a:rPr lang="en-US" sz="3200" dirty="0">
                <a:solidFill>
                  <a:schemeClr val="bg1">
                    <a:lumMod val="50000"/>
                  </a:schemeClr>
                </a:solidFill>
                <a:latin typeface="+mj-lt"/>
              </a:rPr>
              <a:t>The real magic is in seeing a business case and translating it into a ML task</a:t>
            </a:r>
            <a:endParaRPr lang="en-US" dirty="0">
              <a:solidFill>
                <a:schemeClr val="bg1">
                  <a:lumMod val="50000"/>
                </a:schemeClr>
              </a:solidFill>
              <a:latin typeface="+mj-lt"/>
            </a:endParaRPr>
          </a:p>
        </p:txBody>
      </p:sp>
    </p:spTree>
    <p:extLst>
      <p:ext uri="{BB962C8B-B14F-4D97-AF65-F5344CB8AC3E}">
        <p14:creationId xmlns:p14="http://schemas.microsoft.com/office/powerpoint/2010/main" val="4184074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179207-2EE7-4F04-AA4C-93E41AA2C155}"/>
              </a:ext>
            </a:extLst>
          </p:cNvPr>
          <p:cNvSpPr>
            <a:spLocks noGrp="1"/>
          </p:cNvSpPr>
          <p:nvPr>
            <p:ph type="ctrTitle"/>
          </p:nvPr>
        </p:nvSpPr>
        <p:spPr/>
        <p:txBody>
          <a:bodyPr>
            <a:normAutofit/>
          </a:bodyPr>
          <a:lstStyle/>
          <a:p>
            <a:r>
              <a:rPr lang="en-US" sz="4800" b="1" dirty="0">
                <a:solidFill>
                  <a:schemeClr val="tx1">
                    <a:lumMod val="50000"/>
                    <a:lumOff val="50000"/>
                  </a:schemeClr>
                </a:solidFill>
              </a:rPr>
              <a:t>Supervised learning:</a:t>
            </a:r>
            <a:br>
              <a:rPr lang="en-US" sz="4800" b="1" dirty="0">
                <a:solidFill>
                  <a:schemeClr val="tx1">
                    <a:lumMod val="50000"/>
                    <a:lumOff val="50000"/>
                  </a:schemeClr>
                </a:solidFill>
              </a:rPr>
            </a:br>
            <a:r>
              <a:rPr lang="en-US" sz="4800" dirty="0">
                <a:solidFill>
                  <a:schemeClr val="tx1">
                    <a:lumMod val="50000"/>
                    <a:lumOff val="50000"/>
                  </a:schemeClr>
                </a:solidFill>
              </a:rPr>
              <a:t>Part II</a:t>
            </a:r>
            <a:endParaRPr lang="en-IL" sz="4800" dirty="0">
              <a:solidFill>
                <a:schemeClr val="tx1">
                  <a:lumMod val="50000"/>
                  <a:lumOff val="50000"/>
                </a:schemeClr>
              </a:solidFill>
            </a:endParaRPr>
          </a:p>
        </p:txBody>
      </p:sp>
    </p:spTree>
    <p:extLst>
      <p:ext uri="{BB962C8B-B14F-4D97-AF65-F5344CB8AC3E}">
        <p14:creationId xmlns:p14="http://schemas.microsoft.com/office/powerpoint/2010/main" val="260114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10000"/>
                  </a:lnSpc>
                  <a:buNone/>
                </a:pPr>
                <a:r>
                  <a:rPr lang="en-US" dirty="0">
                    <a:solidFill>
                      <a:schemeClr val="bg1">
                        <a:lumMod val="50000"/>
                      </a:schemeClr>
                    </a:solidFill>
                    <a:latin typeface="+mj-lt"/>
                  </a:rPr>
                  <a:t>An interesting way our is using the Bayes Rule along with some naïve assumption.</a:t>
                </a:r>
              </a:p>
              <a:p>
                <a:pPr marL="0" indent="0">
                  <a:lnSpc>
                    <a:spcPct val="110000"/>
                  </a:lnSpc>
                  <a:buNone/>
                </a:pPr>
                <a:r>
                  <a:rPr lang="en-US" dirty="0">
                    <a:solidFill>
                      <a:schemeClr val="bg1">
                        <a:lumMod val="50000"/>
                      </a:schemeClr>
                    </a:solidFill>
                    <a:latin typeface="+mj-lt"/>
                  </a:rPr>
                  <a:t>Bayes rule:</a:t>
                </a:r>
              </a:p>
              <a:p>
                <a:pPr marL="0" indent="0">
                  <a:lnSpc>
                    <a:spcPct val="110000"/>
                  </a:lnSpc>
                  <a:buNone/>
                </a:pPr>
                <a14:m>
                  <m:oMathPara xmlns:m="http://schemas.openxmlformats.org/officeDocument/2006/math">
                    <m:oMathParaPr>
                      <m:jc m:val="centerGroup"/>
                    </m:oMathParaPr>
                    <m:oMath xmlns:m="http://schemas.openxmlformats.org/officeDocument/2006/math">
                      <m:r>
                        <a:rPr lang="en-US" sz="2400" i="1" smtClean="0">
                          <a:solidFill>
                            <a:schemeClr val="bg1">
                              <a:lumMod val="50000"/>
                            </a:schemeClr>
                          </a:solidFill>
                          <a:latin typeface="Cambria Math" charset="0"/>
                        </a:rPr>
                        <m:t>𝑃</m:t>
                      </m:r>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charset="0"/>
                            </a:rPr>
                            <m:t>𝑌</m:t>
                          </m:r>
                          <m:r>
                            <a:rPr lang="en-US" sz="2400" i="1">
                              <a:solidFill>
                                <a:schemeClr val="bg1">
                                  <a:lumMod val="50000"/>
                                </a:schemeClr>
                              </a:solidFill>
                              <a:latin typeface="Cambria Math" charset="0"/>
                            </a:rPr>
                            <m:t>=1</m:t>
                          </m:r>
                        </m:e>
                        <m:e>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1</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1</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2</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2</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𝑛</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𝑛</m:t>
                              </m:r>
                            </m:sub>
                          </m:sSub>
                        </m:e>
                      </m:d>
                      <m:r>
                        <a:rPr lang="en-US" sz="2400" i="1">
                          <a:solidFill>
                            <a:schemeClr val="bg1">
                              <a:lumMod val="50000"/>
                            </a:schemeClr>
                          </a:solidFill>
                          <a:latin typeface="Cambria Math" charset="0"/>
                        </a:rPr>
                        <m:t>=</m:t>
                      </m:r>
                      <m:f>
                        <m:fPr>
                          <m:ctrlPr>
                            <a:rPr lang="en-US" sz="2400" i="1">
                              <a:solidFill>
                                <a:schemeClr val="bg1">
                                  <a:lumMod val="50000"/>
                                </a:schemeClr>
                              </a:solidFill>
                              <a:latin typeface="Cambria Math" panose="02040503050406030204" pitchFamily="18" charset="0"/>
                            </a:rPr>
                          </m:ctrlPr>
                        </m:fPr>
                        <m:num>
                          <m:r>
                            <a:rPr lang="en-US" sz="2400" i="1">
                              <a:solidFill>
                                <a:schemeClr val="bg1">
                                  <a:lumMod val="50000"/>
                                </a:schemeClr>
                              </a:solidFill>
                              <a:latin typeface="Cambria Math" charset="0"/>
                            </a:rPr>
                            <m:t>𝑃</m:t>
                          </m:r>
                          <m:d>
                            <m:dPr>
                              <m:ctrlPr>
                                <a:rPr lang="en-US" sz="2400" i="1">
                                  <a:solidFill>
                                    <a:schemeClr val="bg1">
                                      <a:lumMod val="50000"/>
                                    </a:schemeClr>
                                  </a:solidFill>
                                  <a:latin typeface="Cambria Math" panose="02040503050406030204" pitchFamily="18" charset="0"/>
                                </a:rPr>
                              </m:ctrlPr>
                            </m:dPr>
                            <m:e>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1</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1</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2</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2</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𝑛</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𝑛</m:t>
                                  </m:r>
                                </m:sub>
                              </m:sSub>
                            </m:e>
                            <m:e>
                              <m:r>
                                <a:rPr lang="en-US" sz="2400" i="1">
                                  <a:solidFill>
                                    <a:schemeClr val="bg1">
                                      <a:lumMod val="50000"/>
                                    </a:schemeClr>
                                  </a:solidFill>
                                  <a:latin typeface="Cambria Math" charset="0"/>
                                </a:rPr>
                                <m:t>𝑌</m:t>
                              </m:r>
                              <m:r>
                                <a:rPr lang="en-US" sz="2400" i="1">
                                  <a:solidFill>
                                    <a:schemeClr val="bg1">
                                      <a:lumMod val="50000"/>
                                    </a:schemeClr>
                                  </a:solidFill>
                                  <a:latin typeface="Cambria Math" charset="0"/>
                                </a:rPr>
                                <m:t>=1</m:t>
                              </m:r>
                            </m:e>
                          </m:d>
                          <m:r>
                            <a:rPr lang="en-US" sz="2400" i="1">
                              <a:solidFill>
                                <a:schemeClr val="bg1">
                                  <a:lumMod val="50000"/>
                                </a:schemeClr>
                              </a:solidFill>
                              <a:latin typeface="Cambria Math" charset="0"/>
                            </a:rPr>
                            <m:t>∙</m:t>
                          </m:r>
                          <m:r>
                            <a:rPr lang="en-US" sz="2400" i="1">
                              <a:solidFill>
                                <a:schemeClr val="bg1">
                                  <a:lumMod val="50000"/>
                                </a:schemeClr>
                              </a:solidFill>
                              <a:latin typeface="Cambria Math" charset="0"/>
                            </a:rPr>
                            <m:t>𝑃</m:t>
                          </m:r>
                          <m:d>
                            <m:dPr>
                              <m:ctrlPr>
                                <a:rPr lang="en-US" sz="2400" i="1">
                                  <a:solidFill>
                                    <a:schemeClr val="bg1">
                                      <a:lumMod val="50000"/>
                                    </a:schemeClr>
                                  </a:solidFill>
                                  <a:latin typeface="Cambria Math" panose="02040503050406030204" pitchFamily="18" charset="0"/>
                                </a:rPr>
                              </m:ctrlPr>
                            </m:dPr>
                            <m:e>
                              <m:r>
                                <a:rPr lang="en-US" sz="2400" i="1">
                                  <a:solidFill>
                                    <a:schemeClr val="bg1">
                                      <a:lumMod val="50000"/>
                                    </a:schemeClr>
                                  </a:solidFill>
                                  <a:latin typeface="Cambria Math" charset="0"/>
                                </a:rPr>
                                <m:t>𝑌</m:t>
                              </m:r>
                              <m:r>
                                <a:rPr lang="en-US" sz="2400" i="1">
                                  <a:solidFill>
                                    <a:schemeClr val="bg1">
                                      <a:lumMod val="50000"/>
                                    </a:schemeClr>
                                  </a:solidFill>
                                  <a:latin typeface="Cambria Math" charset="0"/>
                                </a:rPr>
                                <m:t>=1</m:t>
                              </m:r>
                            </m:e>
                          </m:d>
                        </m:num>
                        <m:den>
                          <m:r>
                            <a:rPr lang="en-US" sz="2400" i="1">
                              <a:solidFill>
                                <a:schemeClr val="bg1">
                                  <a:lumMod val="50000"/>
                                </a:schemeClr>
                              </a:solidFill>
                              <a:latin typeface="Cambria Math" charset="0"/>
                            </a:rPr>
                            <m:t>𝑃</m:t>
                          </m:r>
                          <m:d>
                            <m:dPr>
                              <m:ctrlPr>
                                <a:rPr lang="en-US" sz="2400" i="1">
                                  <a:solidFill>
                                    <a:schemeClr val="bg1">
                                      <a:lumMod val="50000"/>
                                    </a:schemeClr>
                                  </a:solidFill>
                                  <a:latin typeface="Cambria Math" panose="02040503050406030204" pitchFamily="18" charset="0"/>
                                </a:rPr>
                              </m:ctrlPr>
                            </m:dPr>
                            <m:e>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1</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1</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2</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2</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𝑋</m:t>
                                  </m:r>
                                </m:e>
                                <m:sub>
                                  <m:r>
                                    <a:rPr lang="en-US" sz="2400" i="1">
                                      <a:solidFill>
                                        <a:schemeClr val="bg1">
                                          <a:lumMod val="50000"/>
                                        </a:schemeClr>
                                      </a:solidFill>
                                      <a:latin typeface="Cambria Math" charset="0"/>
                                    </a:rPr>
                                    <m:t>𝑛</m:t>
                                  </m:r>
                                </m:sub>
                              </m:sSub>
                              <m:r>
                                <a:rPr lang="en-US" sz="2400" i="1">
                                  <a:solidFill>
                                    <a:schemeClr val="bg1">
                                      <a:lumMod val="50000"/>
                                    </a:schemeClr>
                                  </a:solidFill>
                                  <a:latin typeface="Cambria Math" charset="0"/>
                                </a:rPr>
                                <m:t>=</m:t>
                              </m:r>
                              <m:sSub>
                                <m:sSubPr>
                                  <m:ctrlPr>
                                    <a:rPr lang="en-US" sz="2400" i="1">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charset="0"/>
                                    </a:rPr>
                                    <m:t>𝑥</m:t>
                                  </m:r>
                                </m:e>
                                <m:sub>
                                  <m:r>
                                    <a:rPr lang="en-US" sz="2400" i="1">
                                      <a:solidFill>
                                        <a:schemeClr val="bg1">
                                          <a:lumMod val="50000"/>
                                        </a:schemeClr>
                                      </a:solidFill>
                                      <a:latin typeface="Cambria Math" charset="0"/>
                                    </a:rPr>
                                    <m:t>𝑛</m:t>
                                  </m:r>
                                </m:sub>
                              </m:sSub>
                            </m:e>
                          </m:d>
                        </m:den>
                      </m:f>
                    </m:oMath>
                  </m:oMathPara>
                </a14:m>
                <a:endParaRPr lang="en-US" sz="2400" dirty="0">
                  <a:solidFill>
                    <a:schemeClr val="bg1">
                      <a:lumMod val="50000"/>
                    </a:schemeClr>
                  </a:solidFill>
                  <a:latin typeface="+mj-lt"/>
                </a:endParaRPr>
              </a:p>
              <a:p>
                <a:pPr marL="0" indent="0">
                  <a:lnSpc>
                    <a:spcPct val="150000"/>
                  </a:lnSpc>
                  <a:spcBef>
                    <a:spcPct val="20000"/>
                  </a:spcBef>
                  <a:buNone/>
                </a:pPr>
                <a:endParaRPr lang="en-US" dirty="0">
                  <a:solidFill>
                    <a:schemeClr val="bg1">
                      <a:lumMod val="50000"/>
                    </a:schemeClr>
                  </a:solidFill>
                  <a:latin typeface="+mj-lt"/>
                  <a:ea typeface="Arial"/>
                  <a:cs typeface="Arial"/>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1217" t="-840"/>
                </a:stretch>
              </a:blipFill>
            </p:spPr>
            <p:txBody>
              <a:bodyPr/>
              <a:lstStyle/>
              <a:p>
                <a:r>
                  <a:rPr lang="en-IL">
                    <a:noFill/>
                  </a:rPr>
                  <a:t> </a:t>
                </a:r>
              </a:p>
            </p:txBody>
          </p:sp>
        </mc:Fallback>
      </mc:AlternateContent>
    </p:spTree>
    <p:extLst>
      <p:ext uri="{BB962C8B-B14F-4D97-AF65-F5344CB8AC3E}">
        <p14:creationId xmlns:p14="http://schemas.microsoft.com/office/powerpoint/2010/main" val="240073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9A7A4B-AC39-4FD7-B004-B0A27A552E14}"/>
              </a:ext>
            </a:extLst>
          </p:cNvPr>
          <p:cNvSpPr>
            <a:spLocks noGrp="1"/>
          </p:cNvSpPr>
          <p:nvPr>
            <p:ph type="title"/>
          </p:nvPr>
        </p:nvSpPr>
        <p:spPr/>
        <p:txBody>
          <a:bodyPr/>
          <a:lstStyle/>
          <a:p>
            <a:r>
              <a:rPr lang="en-US" dirty="0"/>
              <a:t>Naïve Bayes</a:t>
            </a:r>
            <a:endParaRPr lang="en-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5981C67B-8D06-4257-A3E6-02582F965887}"/>
                  </a:ext>
                </a:extLst>
              </p:cNvPr>
              <p:cNvSpPr>
                <a:spLocks noGrp="1"/>
              </p:cNvSpPr>
              <p:nvPr>
                <p:ph idx="1"/>
              </p:nvPr>
            </p:nvSpPr>
            <p:spPr/>
            <p:txBody>
              <a:bodyPr>
                <a:normAutofit/>
              </a:bodyPr>
              <a:lstStyle/>
              <a:p>
                <a:pPr marL="0" indent="0">
                  <a:lnSpc>
                    <a:spcPct val="110000"/>
                  </a:lnSpc>
                  <a:buNone/>
                </a:pPr>
                <a:r>
                  <a:rPr lang="en-US" dirty="0">
                    <a:solidFill>
                      <a:schemeClr val="bg1">
                        <a:lumMod val="50000"/>
                      </a:schemeClr>
                    </a:solidFill>
                    <a:latin typeface="+mj-lt"/>
                  </a:rPr>
                  <a:t>An interesting way our is using the Bayes Rule along with some naïve assumption.</a:t>
                </a:r>
              </a:p>
              <a:p>
                <a:pPr marL="0" indent="0">
                  <a:lnSpc>
                    <a:spcPct val="110000"/>
                  </a:lnSpc>
                  <a:buNone/>
                </a:pPr>
                <a:r>
                  <a:rPr lang="en-US" dirty="0">
                    <a:solidFill>
                      <a:schemeClr val="bg1">
                        <a:lumMod val="50000"/>
                      </a:schemeClr>
                    </a:solidFill>
                    <a:latin typeface="+mj-lt"/>
                  </a:rPr>
                  <a:t>If we assume that X</a:t>
                </a:r>
                <a:r>
                  <a:rPr lang="en-US" baseline="-25000" dirty="0">
                    <a:solidFill>
                      <a:schemeClr val="bg1">
                        <a:lumMod val="50000"/>
                      </a:schemeClr>
                    </a:solidFill>
                    <a:latin typeface="+mj-lt"/>
                  </a:rPr>
                  <a:t>1</a:t>
                </a:r>
                <a:r>
                  <a:rPr lang="en-US" dirty="0">
                    <a:solidFill>
                      <a:schemeClr val="bg1">
                        <a:lumMod val="50000"/>
                      </a:schemeClr>
                    </a:solidFill>
                    <a:latin typeface="+mj-lt"/>
                  </a:rPr>
                  <a:t>, X</a:t>
                </a:r>
                <a:r>
                  <a:rPr lang="en-US" baseline="-25000" dirty="0">
                    <a:solidFill>
                      <a:schemeClr val="bg1">
                        <a:lumMod val="50000"/>
                      </a:schemeClr>
                    </a:solidFill>
                    <a:latin typeface="+mj-lt"/>
                  </a:rPr>
                  <a:t>2</a:t>
                </a:r>
                <a:r>
                  <a:rPr lang="en-US" dirty="0">
                    <a:solidFill>
                      <a:schemeClr val="bg1">
                        <a:lumMod val="50000"/>
                      </a:schemeClr>
                    </a:solidFill>
                    <a:latin typeface="+mj-lt"/>
                  </a:rPr>
                  <a:t>, … </a:t>
                </a:r>
                <a:r>
                  <a:rPr lang="en-US" dirty="0" err="1">
                    <a:solidFill>
                      <a:schemeClr val="bg1">
                        <a:lumMod val="50000"/>
                      </a:schemeClr>
                    </a:solidFill>
                    <a:latin typeface="+mj-lt"/>
                  </a:rPr>
                  <a:t>X</a:t>
                </a:r>
                <a:r>
                  <a:rPr lang="en-US" baseline="-25000" dirty="0" err="1">
                    <a:solidFill>
                      <a:schemeClr val="bg1">
                        <a:lumMod val="50000"/>
                      </a:schemeClr>
                    </a:solidFill>
                    <a:latin typeface="+mj-lt"/>
                  </a:rPr>
                  <a:t>n</a:t>
                </a:r>
                <a:r>
                  <a:rPr lang="en-US" dirty="0">
                    <a:solidFill>
                      <a:schemeClr val="bg1">
                        <a:lumMod val="50000"/>
                      </a:schemeClr>
                    </a:solidFill>
                    <a:latin typeface="+mj-lt"/>
                  </a:rPr>
                  <a:t> are mutually independent, given Y:</a:t>
                </a:r>
              </a:p>
              <a:p>
                <a:pPr marL="0" indent="0">
                  <a:lnSpc>
                    <a:spcPct val="110000"/>
                  </a:lnSpc>
                  <a:buNone/>
                </a:pPr>
                <a14:m>
                  <m:oMathPara xmlns:m="http://schemas.openxmlformats.org/officeDocument/2006/math">
                    <m:oMathParaPr>
                      <m:jc m:val="centerGroup"/>
                    </m:oMathParaPr>
                    <m:oMath xmlns:m="http://schemas.openxmlformats.org/officeDocument/2006/math">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d>
                      <m:r>
                        <a:rPr lang="en-US" sz="2000" i="1">
                          <a:solidFill>
                            <a:schemeClr val="bg1">
                              <a:lumMod val="50000"/>
                            </a:schemeClr>
                          </a:solidFill>
                          <a:latin typeface="Cambria Math" panose="02040503050406030204" pitchFamily="18" charset="0"/>
                        </a:rPr>
                        <m:t>=</m:t>
                      </m:r>
                      <m:f>
                        <m:fPr>
                          <m:ctrlPr>
                            <a:rPr lang="en-US" sz="2000" i="1">
                              <a:solidFill>
                                <a:schemeClr val="bg1">
                                  <a:lumMod val="50000"/>
                                </a:schemeClr>
                              </a:solidFill>
                              <a:latin typeface="Cambria Math" panose="02040503050406030204" pitchFamily="18" charset="0"/>
                            </a:rPr>
                          </m:ctrlPr>
                        </m:fPr>
                        <m:num>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num>
                        <m:den>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d>
                        </m:den>
                      </m:f>
                      <m:r>
                        <a:rPr lang="en-US" sz="2000" i="1">
                          <a:solidFill>
                            <a:schemeClr val="bg1">
                              <a:lumMod val="50000"/>
                            </a:schemeClr>
                          </a:solidFill>
                          <a:latin typeface="Cambria Math" panose="02040503050406030204" pitchFamily="18" charset="0"/>
                        </a:rPr>
                        <m:t>=</m:t>
                      </m:r>
                      <m:f>
                        <m:fPr>
                          <m:ctrlPr>
                            <a:rPr lang="en-US" sz="2000" i="1">
                              <a:solidFill>
                                <a:schemeClr val="bg1">
                                  <a:lumMod val="50000"/>
                                </a:schemeClr>
                              </a:solidFill>
                              <a:latin typeface="Cambria Math" panose="02040503050406030204" pitchFamily="18" charset="0"/>
                            </a:rPr>
                          </m:ctrlPr>
                        </m:fPr>
                        <m:num>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r>
                                <a:rPr lang="en-US" sz="2000" i="1">
                                  <a:solidFill>
                                    <a:schemeClr val="bg1">
                                      <a:lumMod val="50000"/>
                                    </a:schemeClr>
                                  </a:solidFill>
                                  <a:latin typeface="Cambria Math" panose="02040503050406030204" pitchFamily="18" charset="0"/>
                                </a:rPr>
                                <m:t>𝑌</m:t>
                              </m:r>
                              <m:r>
                                <a:rPr lang="en-US" sz="2000" i="1">
                                  <a:solidFill>
                                    <a:schemeClr val="bg1">
                                      <a:lumMod val="50000"/>
                                    </a:schemeClr>
                                  </a:solidFill>
                                  <a:latin typeface="Cambria Math" panose="02040503050406030204" pitchFamily="18" charset="0"/>
                                </a:rPr>
                                <m:t>=</m:t>
                              </m:r>
                              <m:r>
                                <a:rPr lang="en-US" sz="2000" i="1">
                                  <a:solidFill>
                                    <a:schemeClr val="bg1">
                                      <a:lumMod val="50000"/>
                                    </a:schemeClr>
                                  </a:solidFill>
                                  <a:latin typeface="Cambria Math" panose="02040503050406030204" pitchFamily="18" charset="0"/>
                                </a:rPr>
                                <m:t>1</m:t>
                              </m:r>
                            </m:e>
                          </m:d>
                        </m:num>
                        <m:den>
                          <m:r>
                            <a:rPr lang="en-US" sz="2000" i="1">
                              <a:solidFill>
                                <a:schemeClr val="bg1">
                                  <a:lumMod val="50000"/>
                                </a:schemeClr>
                              </a:solidFill>
                              <a:latin typeface="Cambria Math" panose="02040503050406030204" pitchFamily="18" charset="0"/>
                            </a:rPr>
                            <m:t>𝑃</m:t>
                          </m:r>
                          <m:d>
                            <m:dPr>
                              <m:ctrlPr>
                                <a:rPr lang="en-US" sz="2000" i="1">
                                  <a:solidFill>
                                    <a:schemeClr val="bg1">
                                      <a:lumMod val="50000"/>
                                    </a:schemeClr>
                                  </a:solidFill>
                                  <a:latin typeface="Cambria Math" panose="02040503050406030204" pitchFamily="18" charset="0"/>
                                </a:rPr>
                              </m:ctrlPr>
                            </m:dPr>
                            <m:e>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1</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2</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𝑋</m:t>
                                  </m:r>
                                </m:e>
                                <m:sub>
                                  <m:r>
                                    <a:rPr lang="en-US" sz="2000" i="1">
                                      <a:solidFill>
                                        <a:schemeClr val="bg1">
                                          <a:lumMod val="50000"/>
                                        </a:schemeClr>
                                      </a:solidFill>
                                      <a:latin typeface="Cambria Math" panose="02040503050406030204" pitchFamily="18" charset="0"/>
                                    </a:rPr>
                                    <m:t>𝑛</m:t>
                                  </m:r>
                                </m:sub>
                              </m:sSub>
                              <m:r>
                                <a:rPr lang="en-US" sz="2000" i="1">
                                  <a:solidFill>
                                    <a:schemeClr val="bg1">
                                      <a:lumMod val="50000"/>
                                    </a:schemeClr>
                                  </a:solidFill>
                                  <a:latin typeface="Cambria Math" panose="02040503050406030204" pitchFamily="18" charset="0"/>
                                </a:rPr>
                                <m:t>=</m:t>
                              </m:r>
                              <m:sSub>
                                <m:sSubPr>
                                  <m:ctrlPr>
                                    <a:rPr lang="en-US" sz="2000" i="1">
                                      <a:solidFill>
                                        <a:schemeClr val="bg1">
                                          <a:lumMod val="50000"/>
                                        </a:schemeClr>
                                      </a:solidFill>
                                      <a:latin typeface="Cambria Math" panose="02040503050406030204" pitchFamily="18" charset="0"/>
                                    </a:rPr>
                                  </m:ctrlPr>
                                </m:sSubPr>
                                <m:e>
                                  <m:r>
                                    <a:rPr lang="en-US" sz="2000" i="1">
                                      <a:solidFill>
                                        <a:schemeClr val="bg1">
                                          <a:lumMod val="50000"/>
                                        </a:schemeClr>
                                      </a:solidFill>
                                      <a:latin typeface="Cambria Math" panose="02040503050406030204" pitchFamily="18" charset="0"/>
                                    </a:rPr>
                                    <m:t>𝑥</m:t>
                                  </m:r>
                                </m:e>
                                <m:sub>
                                  <m:r>
                                    <a:rPr lang="en-US" sz="2000" i="1">
                                      <a:solidFill>
                                        <a:schemeClr val="bg1">
                                          <a:lumMod val="50000"/>
                                        </a:schemeClr>
                                      </a:solidFill>
                                      <a:latin typeface="Cambria Math" panose="02040503050406030204" pitchFamily="18" charset="0"/>
                                    </a:rPr>
                                    <m:t>𝑛</m:t>
                                  </m:r>
                                </m:sub>
                              </m:sSub>
                            </m:e>
                          </m:d>
                        </m:den>
                      </m:f>
                    </m:oMath>
                  </m:oMathPara>
                </a14:m>
                <a:endParaRPr lang="en-US" dirty="0">
                  <a:solidFill>
                    <a:schemeClr val="bg1">
                      <a:lumMod val="50000"/>
                    </a:schemeClr>
                  </a:solidFill>
                  <a:latin typeface="+mj-lt"/>
                </a:endParaRPr>
              </a:p>
              <a:p>
                <a:pPr marL="0" indent="0">
                  <a:lnSpc>
                    <a:spcPct val="150000"/>
                  </a:lnSpc>
                  <a:spcBef>
                    <a:spcPct val="20000"/>
                  </a:spcBef>
                  <a:buNone/>
                </a:pPr>
                <a:endParaRPr lang="en-US" dirty="0">
                  <a:solidFill>
                    <a:schemeClr val="bg1">
                      <a:lumMod val="50000"/>
                    </a:schemeClr>
                  </a:solidFill>
                  <a:latin typeface="+mj-lt"/>
                  <a:ea typeface="Arial"/>
                  <a:cs typeface="Arial"/>
                </a:endParaRPr>
              </a:p>
            </p:txBody>
          </p:sp>
        </mc:Choice>
        <mc:Fallback xmlns="">
          <p:sp>
            <p:nvSpPr>
              <p:cNvPr id="3" name="מציין מיקום תוכן 2">
                <a:extLst>
                  <a:ext uri="{FF2B5EF4-FFF2-40B4-BE49-F238E27FC236}">
                    <a16:creationId xmlns:a16="http://schemas.microsoft.com/office/drawing/2014/main" id="{5981C67B-8D06-4257-A3E6-02582F965887}"/>
                  </a:ext>
                </a:extLst>
              </p:cNvPr>
              <p:cNvSpPr>
                <a:spLocks noGrp="1" noRot="1" noChangeAspect="1" noMove="1" noResize="1" noEditPoints="1" noAdjustHandles="1" noChangeArrowheads="1" noChangeShapeType="1" noTextEdit="1"/>
              </p:cNvSpPr>
              <p:nvPr>
                <p:ph idx="1"/>
              </p:nvPr>
            </p:nvSpPr>
            <p:spPr>
              <a:blipFill>
                <a:blip r:embed="rId2"/>
                <a:stretch>
                  <a:fillRect l="-1217" t="-840"/>
                </a:stretch>
              </a:blipFill>
            </p:spPr>
            <p:txBody>
              <a:bodyPr/>
              <a:lstStyle/>
              <a:p>
                <a:r>
                  <a:rPr lang="en-IL">
                    <a:noFill/>
                  </a:rPr>
                  <a:t> </a:t>
                </a:r>
              </a:p>
            </p:txBody>
          </p:sp>
        </mc:Fallback>
      </mc:AlternateContent>
    </p:spTree>
    <p:extLst>
      <p:ext uri="{BB962C8B-B14F-4D97-AF65-F5344CB8AC3E}">
        <p14:creationId xmlns:p14="http://schemas.microsoft.com/office/powerpoint/2010/main" val="249500077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21966</TotalTime>
  <Words>2994</Words>
  <Application>Microsoft Office PowerPoint</Application>
  <PresentationFormat>מסך רחב</PresentationFormat>
  <Paragraphs>427</Paragraphs>
  <Slides>75</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2</vt:i4>
      </vt:variant>
      <vt:variant>
        <vt:lpstr>כותרות שקופיות</vt:lpstr>
      </vt:variant>
      <vt:variant>
        <vt:i4>75</vt:i4>
      </vt:variant>
    </vt:vector>
  </HeadingPairs>
  <TitlesOfParts>
    <vt:vector size="85" baseType="lpstr">
      <vt:lpstr>Arial</vt:lpstr>
      <vt:lpstr>Calibri</vt:lpstr>
      <vt:lpstr>Calibri Light</vt:lpstr>
      <vt:lpstr>Cambria Math</vt:lpstr>
      <vt:lpstr>Open Sans</vt:lpstr>
      <vt:lpstr>roboto</vt:lpstr>
      <vt:lpstr>Times New Roman</vt:lpstr>
      <vt:lpstr>Wingdings 2</vt:lpstr>
      <vt:lpstr>HDOfficeLightV0</vt:lpstr>
      <vt:lpstr>1_HDOfficeLightV0</vt:lpstr>
      <vt:lpstr>Supervised learning: Part II</vt:lpstr>
      <vt:lpstr>Supervised Learning</vt:lpstr>
      <vt:lpstr>Supervised learning</vt:lpstr>
      <vt:lpstr>Agenda</vt:lpstr>
      <vt:lpstr>Agenda</vt:lpstr>
      <vt:lpstr>Naïve Bayes</vt:lpstr>
      <vt:lpstr>Naïve Bayes</vt:lpstr>
      <vt:lpstr>Naïve Bayes</vt:lpstr>
      <vt:lpstr>Naïve Bayes</vt:lpstr>
      <vt:lpstr>Naïve Bayes</vt:lpstr>
      <vt:lpstr>Naïve Bayes</vt:lpstr>
      <vt:lpstr>Bayesian networks</vt:lpstr>
      <vt:lpstr>Bayesian networks</vt:lpstr>
      <vt:lpstr>Naïve Bayes - summary</vt:lpstr>
      <vt:lpstr>Agenda</vt:lpstr>
      <vt:lpstr>Logistic regression</vt:lpstr>
      <vt:lpstr>Logistic regression – modeling smooth linear separation</vt:lpstr>
      <vt:lpstr>Logistic regression</vt:lpstr>
      <vt:lpstr>Logistic regression</vt:lpstr>
      <vt:lpstr>Optimization in supervised learning</vt:lpstr>
      <vt:lpstr>Agenda</vt:lpstr>
      <vt:lpstr>SVM</vt:lpstr>
      <vt:lpstr>SVM</vt:lpstr>
      <vt:lpstr>SVM</vt:lpstr>
      <vt:lpstr>SVM</vt:lpstr>
      <vt:lpstr>SVM</vt:lpstr>
      <vt:lpstr>SVM</vt:lpstr>
      <vt:lpstr>SVM</vt:lpstr>
      <vt:lpstr>SVM</vt:lpstr>
      <vt:lpstr>SVM</vt:lpstr>
      <vt:lpstr>SVM - Summary</vt:lpstr>
      <vt:lpstr>Agenda</vt:lpstr>
      <vt:lpstr>ANNs</vt:lpstr>
      <vt:lpstr>Multi-layered fully connected feed forward ANNS</vt:lpstr>
      <vt:lpstr>The typical operation of a neuron</vt:lpstr>
      <vt:lpstr>The typical operation of a neuron</vt:lpstr>
      <vt:lpstr>Activation functions</vt:lpstr>
      <vt:lpstr>RELU</vt:lpstr>
      <vt:lpstr>The typical operation of a neuron</vt:lpstr>
      <vt:lpstr>How neural networks learn</vt:lpstr>
      <vt:lpstr>Deep learning</vt:lpstr>
      <vt:lpstr>CNNs</vt:lpstr>
      <vt:lpstr>Image representation</vt:lpstr>
      <vt:lpstr>The components of a CNN</vt:lpstr>
      <vt:lpstr>Convolution</vt:lpstr>
      <vt:lpstr>Parameters of a CNN</vt:lpstr>
      <vt:lpstr>Max pooling</vt:lpstr>
      <vt:lpstr>Dropouts</vt:lpstr>
      <vt:lpstr>CNNs and abstraction</vt:lpstr>
      <vt:lpstr>RNNs</vt:lpstr>
      <vt:lpstr>RNNs and language models</vt:lpstr>
      <vt:lpstr>ANN-based auto encoders</vt:lpstr>
      <vt:lpstr>To deep or not to deep</vt:lpstr>
      <vt:lpstr>ANNs summary</vt:lpstr>
      <vt:lpstr>Agenda</vt:lpstr>
      <vt:lpstr>The wisdom of the crowds</vt:lpstr>
      <vt:lpstr>Ensemble methods</vt:lpstr>
      <vt:lpstr>Ready made ensemble methods</vt:lpstr>
      <vt:lpstr>Bagging</vt:lpstr>
      <vt:lpstr>Bagging</vt:lpstr>
      <vt:lpstr>Random forest</vt:lpstr>
      <vt:lpstr>Random forest</vt:lpstr>
      <vt:lpstr>Boosting</vt:lpstr>
      <vt:lpstr>Boosting</vt:lpstr>
      <vt:lpstr>Adaboost</vt:lpstr>
      <vt:lpstr>Gradient boosting</vt:lpstr>
      <vt:lpstr>Custom ensembles</vt:lpstr>
      <vt:lpstr>Few more things on Supervised Learning</vt:lpstr>
      <vt:lpstr>Multi class problem</vt:lpstr>
      <vt:lpstr>Unbalanced training sets</vt:lpstr>
      <vt:lpstr>Regularization</vt:lpstr>
      <vt:lpstr>Supervised learning - summary</vt:lpstr>
      <vt:lpstr>Supervised learning - summary</vt:lpstr>
      <vt:lpstr>Supervised learning - summary</vt:lpstr>
      <vt:lpstr>Supervised learning: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Shahar Cohen</dc:creator>
  <cp:lastModifiedBy>Shahar Cohen</cp:lastModifiedBy>
  <cp:revision>216</cp:revision>
  <dcterms:created xsi:type="dcterms:W3CDTF">2018-12-03T09:27:57Z</dcterms:created>
  <dcterms:modified xsi:type="dcterms:W3CDTF">2019-02-14T16:07:05Z</dcterms:modified>
</cp:coreProperties>
</file>